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8" r:id="rId3"/>
    <p:sldId id="262" r:id="rId4"/>
    <p:sldId id="286" r:id="rId5"/>
    <p:sldId id="277" r:id="rId6"/>
    <p:sldId id="263" r:id="rId7"/>
    <p:sldId id="280" r:id="rId8"/>
    <p:sldId id="287" r:id="rId9"/>
    <p:sldId id="264" r:id="rId10"/>
    <p:sldId id="257" r:id="rId11"/>
    <p:sldId id="258" r:id="rId12"/>
    <p:sldId id="271" r:id="rId13"/>
    <p:sldId id="288" r:id="rId14"/>
    <p:sldId id="289" r:id="rId15"/>
    <p:sldId id="290" r:id="rId16"/>
    <p:sldId id="292" r:id="rId17"/>
    <p:sldId id="291" r:id="rId18"/>
    <p:sldId id="293" r:id="rId19"/>
    <p:sldId id="311" r:id="rId20"/>
    <p:sldId id="312" r:id="rId21"/>
    <p:sldId id="297" r:id="rId22"/>
    <p:sldId id="272" r:id="rId23"/>
    <p:sldId id="285" r:id="rId24"/>
    <p:sldId id="259" r:id="rId25"/>
    <p:sldId id="260" r:id="rId26"/>
    <p:sldId id="284" r:id="rId27"/>
    <p:sldId id="266" r:id="rId28"/>
    <p:sldId id="26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81" autoAdjust="0"/>
  </p:normalViewPr>
  <p:slideViewPr>
    <p:cSldViewPr snapToGrid="0">
      <p:cViewPr>
        <p:scale>
          <a:sx n="75" d="100"/>
          <a:sy n="75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7C7DE-6DEA-4B79-AD7D-8F9842C10942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F3A2A-7A42-4A7B-9F80-BF0B61B68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1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F3A2A-7A42-4A7B-9F80-BF0B61B68D2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2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F3A2A-7A42-4A7B-9F80-BF0B61B68D2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5FA1B-66B0-D091-1727-CE030BEEB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57D6C4-28A2-B4F8-3A93-EE35BDE4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48D2E-0447-8EDD-FCD3-F78DF4B7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B7C5-6E0F-4987-8836-C1541E4CD758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258C50-CF27-280B-8418-A5C8636A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180571-ABD2-B20C-A88B-D802AEFD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4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645A1-AE11-0A6F-8375-E1490E94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DFE7D-C054-6F4A-B0B7-72B353EC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8BD1-98FC-9C4E-5A48-46B7BF8E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F97-A12F-4365-A7C5-B344EB7439AB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28A0F1-7A15-2414-3BA7-5491CF82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72449-8146-8650-B1FE-E1E83115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3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39C3F0-7090-AE6A-9080-995783D4A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A72C1A-DF1F-D07B-ABFA-61ED6A8E2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004B07-74CC-4F10-6FB6-172F497F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89C1-CBAC-4BCC-ACAD-E1319EACF4E4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EA735-6CEA-8B80-15E1-BAA2E1FD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F6DEE-6788-112C-A0AC-E0FD861A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2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3E7BE-D8A7-5A2C-21D1-7462B428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5F591-FF6F-9C34-538B-68609FCB7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953EB-DE14-ABEF-7029-7C27B520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29524-F543-4A8C-842B-4D81C77AA0C8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3567D-3429-B023-7BC0-B36D1912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CE125-545E-5737-1431-A041D1A5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7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4ABBE-1155-D893-D094-4B6CB1DD3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D77BE-B2A9-D81D-C2BC-DE259EC6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8F43A-06DC-C60E-49C9-76B3C3E3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3FB1-A2C7-4DFC-88A2-12F71F85A047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4733B7-FEE7-67EA-3D42-9595F9C9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54DED1-B69B-F413-547F-B0F40D68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85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15E8E-7E07-DFBC-1F9E-6C24E48A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4F70BE-8C6F-FA82-FED2-414C18920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DE2EA2-1F95-0516-DAB6-BBB9C9472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21D28C-DDC6-CF98-596B-61B32475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89CA-143C-45AA-A9C1-EA9E32B73EFA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FE4141-C28C-C8EA-CF45-A599B2EC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E7D90-C0A8-520F-11E2-E21B606E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8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B5125-68D1-8914-01C5-2FE34BA2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EF2A4D-73ED-CBB5-2314-56C762EFA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522903-AF7A-7198-BFBC-BE972F743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22D665-7720-A38A-795B-F2C035581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475284-D77B-56B3-E033-D0FE67FAC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040CC9-9EFD-BD11-7764-4F244067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048E-7036-4AEE-948F-908C3D23AC4E}" type="datetime1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F861C6-E715-7A5E-0473-F2B224DC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C5891B-64AB-D211-6694-A0ADE0D1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5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75A95-74BB-227E-9A90-37F9F62A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8A14EE-085E-8AAA-EE02-76B0F2DC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5880-C883-45B2-84A3-6D1507833267}" type="datetime1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44FC7D-9A77-44DB-FFE1-F63DD1E5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5E2321-7E95-080D-CFE0-520A1338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4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3BE0AD-31F4-11CD-8611-02AFD5A3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94BF-8277-4E06-B28D-6686EED27D21}" type="datetime1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9B9BFB-99FB-D9D3-983F-96528542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90A94D-28A5-5D50-86AD-48134807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75647-65C8-895E-7BFB-9F0E2E3C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93B4A-3220-19AF-1EBA-57114F368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486136-F405-A084-729F-51D378D96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3D3611-09BC-64CC-7F89-1EBCC19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D0DA-895A-4903-9A61-64C6605A1AE0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49FDEA-30AC-7AD0-7045-D630856C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3B23-197E-CE96-1DBC-CCAAA09C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8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D4EFC-9EFE-D1D2-BBEA-BA47CE01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B50E8D-988D-7B6B-069F-7702551E6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AC0C51-89D7-4AA5-A3A7-FFB495935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A56692-EB9F-DA8A-C195-9798F336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0C09-7DDE-46E4-8981-9EDB4223DDFC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D7FB05-C4F6-4225-1C31-44560488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4544B0-FAE1-7611-ECBE-FBF97598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6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BB1B5-2417-5F77-9EC9-058BA19F3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79AC38-DCC1-EBE3-F5CB-B2475684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4D152F-1671-8F47-B773-8B51C084C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0E367-9944-4D43-BBB3-B6DC433504D7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35C70-F5A7-13C6-8B73-062590FDD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4DB1CD-A813-342E-A971-EB6296353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F9F87-B283-4EC8-8D8D-1BA807B60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0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hyperlink" Target="https://flash.rochester.edu/site/flashcod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10F68-382D-7D07-C99A-EE3324250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5107"/>
            <a:ext cx="9144000" cy="1571180"/>
          </a:xfrm>
        </p:spPr>
        <p:txBody>
          <a:bodyPr>
            <a:noAutofit/>
          </a:bodyPr>
          <a:lstStyle/>
          <a:p>
            <a:r>
              <a:rPr lang="ru-RU" sz="4800" b="1" dirty="0"/>
              <a:t>Эффект отдачи нейтронных звезд в </a:t>
            </a:r>
            <a:r>
              <a:rPr lang="ru-RU" sz="4800" b="1" dirty="0" err="1"/>
              <a:t>магниторотационных</a:t>
            </a:r>
            <a:r>
              <a:rPr lang="ru-RU" sz="4800" b="1" dirty="0"/>
              <a:t> сверхновых</a:t>
            </a:r>
            <a:endParaRPr lang="ru-RU" sz="16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E5ADF2-DFEA-0913-9E7A-631F4E9FE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8364"/>
            <a:ext cx="9144000" cy="2017477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/>
              <a:t>Илья Кондратьев</a:t>
            </a:r>
            <a:r>
              <a:rPr lang="ru-RU" dirty="0"/>
              <a:t>, С.Г. Моисеенко, Г.С. </a:t>
            </a:r>
            <a:r>
              <a:rPr lang="ru-RU" dirty="0" err="1"/>
              <a:t>Бисноватый</a:t>
            </a:r>
            <a:r>
              <a:rPr lang="ru-RU" dirty="0"/>
              <a:t>-Коган</a:t>
            </a:r>
          </a:p>
          <a:p>
            <a:r>
              <a:rPr lang="ru-RU" dirty="0"/>
              <a:t>ИКИ РАН</a:t>
            </a:r>
          </a:p>
          <a:p>
            <a:endParaRPr lang="ru-RU" dirty="0"/>
          </a:p>
          <a:p>
            <a:r>
              <a:rPr lang="ru-RU" dirty="0"/>
              <a:t>Семинар отдела релятивистской астрофизики ГАИШ МГУ</a:t>
            </a:r>
          </a:p>
          <a:p>
            <a:r>
              <a:rPr lang="ru-RU" dirty="0"/>
              <a:t>25 февраля</a:t>
            </a:r>
            <a:r>
              <a:rPr lang="en-US" dirty="0"/>
              <a:t> </a:t>
            </a:r>
            <a:r>
              <a:rPr lang="ru-RU" dirty="0"/>
              <a:t>2025 года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CF064-DFB1-777C-A2C0-A28FD6E7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26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31668-A37A-48DF-D96A-CCB28665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836946"/>
          </a:xfrm>
        </p:spPr>
        <p:txBody>
          <a:bodyPr/>
          <a:lstStyle/>
          <a:p>
            <a:pPr algn="ctr"/>
            <a:r>
              <a:rPr lang="en-GB" dirty="0"/>
              <a:t>Initial conditions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959DB15-623B-3277-04C8-E8D4852D92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71871"/>
                <a:ext cx="10515600" cy="5734020"/>
              </a:xfrm>
            </p:spPr>
            <p:txBody>
              <a:bodyPr>
                <a:normAutofit fontScale="77500" lnSpcReduction="20000"/>
              </a:bodyPr>
              <a:lstStyle/>
              <a:p>
                <a:pPr algn="just"/>
                <a:r>
                  <a:rPr lang="en-GB" dirty="0" err="1"/>
                  <a:t>Presupernova</a:t>
                </a:r>
                <a:r>
                  <a:rPr lang="en-GB" dirty="0"/>
                  <a:t> model </a:t>
                </a:r>
                <a:r>
                  <a:rPr lang="ru-RU" b="1" dirty="0"/>
                  <a:t>35</a:t>
                </a:r>
                <a:r>
                  <a:rPr lang="en-GB" b="1" dirty="0"/>
                  <a:t>OC</a:t>
                </a:r>
                <a:r>
                  <a:rPr lang="ru-RU" b="1" dirty="0"/>
                  <a:t> </a:t>
                </a:r>
                <a:r>
                  <a:rPr lang="en-GB" dirty="0"/>
                  <a:t>for a massive star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𝟑𝟓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ZAMS (</a:t>
                </a:r>
                <a:r>
                  <a:rPr lang="en-GB" b="1" dirty="0"/>
                  <a:t>28.1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just before the collapse) from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Woosley</a:t>
                </a:r>
                <a:r>
                  <a:rPr lang="en-GB" dirty="0">
                    <a:solidFill>
                      <a:schemeClr val="accent6"/>
                    </a:solidFill>
                  </a:rPr>
                  <a:t> and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Heger</a:t>
                </a:r>
                <a:r>
                  <a:rPr lang="en-GB" dirty="0">
                    <a:solidFill>
                      <a:schemeClr val="accent6"/>
                    </a:solidFill>
                  </a:rPr>
                  <a:t> (2006)</a:t>
                </a:r>
                <a:r>
                  <a:rPr lang="en-GB" dirty="0"/>
                  <a:t> with magnetic fields and rotation, </a:t>
                </a:r>
                <a:r>
                  <a:rPr lang="en-GB" b="1" dirty="0"/>
                  <a:t>T/|W| = 0.</a:t>
                </a:r>
                <a:r>
                  <a:rPr lang="ru-RU" b="1" dirty="0"/>
                  <a:t>1</a:t>
                </a:r>
                <a:r>
                  <a:rPr lang="en-GB" b="1" dirty="0"/>
                  <a:t>4%</a:t>
                </a:r>
              </a:p>
              <a:p>
                <a:pPr algn="just"/>
                <a:endParaRPr lang="en-GB" b="1" dirty="0"/>
              </a:p>
              <a:p>
                <a:r>
                  <a:rPr lang="en-GB" sz="2800" dirty="0"/>
                  <a:t>Poloidal multipole field </a:t>
                </a:r>
                <a:r>
                  <a:rPr lang="ru-RU" sz="2800" dirty="0"/>
                  <a:t>(</a:t>
                </a:r>
                <a:r>
                  <a:rPr lang="en-GB" sz="2800" dirty="0"/>
                  <a:t>vector-potential</a:t>
                </a:r>
                <a:r>
                  <a:rPr lang="ru-RU" sz="2800" dirty="0"/>
                  <a:t>: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800" dirty="0"/>
                  <a:t> – dip,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2800" dirty="0"/>
                  <a:t> – quad) </a:t>
                </a:r>
                <a:r>
                  <a:rPr lang="ru-RU" sz="2800" dirty="0"/>
                  <a:t>(</a:t>
                </a:r>
                <a:r>
                  <a:rPr lang="en-GB" sz="2800" dirty="0" err="1">
                    <a:solidFill>
                      <a:schemeClr val="accent1"/>
                    </a:solidFill>
                  </a:rPr>
                  <a:t>Bugli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et al (2020)</a:t>
                </a:r>
                <a:r>
                  <a:rPr lang="en-GB" sz="2800" dirty="0"/>
                  <a:t>)</a:t>
                </a:r>
              </a:p>
              <a:p>
                <a:endParaRPr lang="en-GB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sub>
                      </m:sSub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𝐜𝐨𝐬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num>
                        <m:den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den>
                      </m:f>
                    </m:oMath>
                  </m:oMathPara>
                </a14:m>
                <a:endParaRPr lang="en-GB" b="1" dirty="0"/>
              </a:p>
              <a:p>
                <a:endParaRPr lang="en-GB" sz="1100" dirty="0"/>
              </a:p>
              <a:p>
                <a:r>
                  <a:rPr lang="en-GB" sz="2800" dirty="0"/>
                  <a:t>Toroidal field (e.g.</a:t>
                </a:r>
                <a:r>
                  <a:rPr lang="ru-RU" sz="2800" dirty="0"/>
                  <a:t>,</a:t>
                </a:r>
                <a:r>
                  <a:rPr lang="en-GB" sz="2800" dirty="0"/>
                  <a:t> </a:t>
                </a:r>
                <a:r>
                  <a:rPr lang="en-GB" sz="2800" dirty="0" err="1">
                    <a:solidFill>
                      <a:schemeClr val="accent6"/>
                    </a:solidFill>
                  </a:rPr>
                  <a:t>Suwa</a:t>
                </a:r>
                <a:r>
                  <a:rPr lang="en-GB" sz="2800" dirty="0">
                    <a:solidFill>
                      <a:schemeClr val="accent6"/>
                    </a:solidFill>
                  </a:rPr>
                  <a:t> et al (2007)</a:t>
                </a:r>
                <a:r>
                  <a:rPr lang="en-GB" sz="2800" dirty="0"/>
                  <a:t>, </a:t>
                </a:r>
                <a:r>
                  <a:rPr lang="en-GB" sz="2800" dirty="0">
                    <a:solidFill>
                      <a:schemeClr val="accent2"/>
                    </a:solidFill>
                  </a:rPr>
                  <a:t>Powell et al (20</a:t>
                </a:r>
                <a:r>
                  <a:rPr lang="ru-RU" sz="2800" dirty="0">
                    <a:solidFill>
                      <a:schemeClr val="accent2"/>
                    </a:solidFill>
                  </a:rPr>
                  <a:t>23</a:t>
                </a:r>
                <a:r>
                  <a:rPr lang="en-GB" sz="2800" dirty="0">
                    <a:solidFill>
                      <a:schemeClr val="accent2"/>
                    </a:solidFill>
                  </a:rPr>
                  <a:t>)</a:t>
                </a:r>
                <a:r>
                  <a:rPr lang="en-GB" sz="2800" dirty="0"/>
                  <a:t>)</a:t>
                </a:r>
              </a:p>
              <a:p>
                <a:endParaRPr lang="ru-RU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sub>
                      </m:sSub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bSup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sSup>
                            <m:s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b="1" dirty="0"/>
              </a:p>
              <a:p>
                <a:endParaRPr lang="en-GB" sz="1100" dirty="0"/>
              </a:p>
              <a:p>
                <a:r>
                  <a:rPr lang="en-GB" sz="2800" dirty="0"/>
                  <a:t>Inside the region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800" dirty="0"/>
                  <a:t> - current flow (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800" dirty="0"/>
                  <a:t> for dipole)</a:t>
                </a:r>
                <a:r>
                  <a:rPr lang="ru-RU" sz="2800" dirty="0"/>
                  <a:t>, </a:t>
                </a:r>
                <a:r>
                  <a:rPr lang="en-GB" sz="2800" dirty="0"/>
                  <a:t>which generates the field </a:t>
                </a:r>
                <a:endParaRPr lang="ru-RU" sz="2800" dirty="0"/>
              </a:p>
              <a:p>
                <a:r>
                  <a:rPr lang="en-GB" sz="2800" dirty="0"/>
                  <a:t>For</a:t>
                </a:r>
                <a:r>
                  <a:rPr lang="ru-RU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800" dirty="0"/>
                  <a:t> </a:t>
                </a:r>
                <a:r>
                  <a:rPr lang="en-GB" sz="2800" dirty="0"/>
                  <a:t>these configurations fit with standard vacuum multipole fields</a:t>
                </a:r>
              </a:p>
              <a:p>
                <a:r>
                  <a:rPr lang="en-GB" sz="2800" dirty="0"/>
                  <a:t>Parameters</a:t>
                </a:r>
                <a:r>
                  <a:rPr lang="ru-RU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800" dirty="0"/>
                  <a:t> (</a:t>
                </a:r>
                <a:r>
                  <a:rPr lang="en-GB" sz="2800" dirty="0"/>
                  <a:t>fix</a:t>
                </a:r>
                <a:r>
                  <a:rPr lang="ru-RU" sz="280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𝟏𝟓𝟎𝟎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𝟐𝟎𝟎𝟎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en-GB" sz="2800" dirty="0"/>
                  <a:t>)</a:t>
                </a:r>
                <a:r>
                  <a:rPr lang="ru-RU" sz="2800" dirty="0"/>
                  <a:t> </a:t>
                </a:r>
                <a:r>
                  <a:rPr lang="en-GB" sz="2800" dirty="0"/>
                  <a:t>vary the field strength and its localization in the core</a:t>
                </a:r>
                <a:endParaRPr lang="ru-RU" sz="2800" dirty="0"/>
              </a:p>
              <a:p>
                <a:pPr algn="just"/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959DB15-623B-3277-04C8-E8D4852D9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71871"/>
                <a:ext cx="10515600" cy="5734020"/>
              </a:xfrm>
              <a:blipFill>
                <a:blip r:embed="rId2"/>
                <a:stretch>
                  <a:fillRect l="-696" t="-2125" r="-696" b="-13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8B4CC9-6996-7589-F5BA-C4B71AAE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02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71463-3281-B7D4-8429-4A4F3152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803" y="1470288"/>
            <a:ext cx="4317753" cy="380855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12644-03E2-E3DE-AC82-5B21EC5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564"/>
            <a:ext cx="10515600" cy="784938"/>
          </a:xfrm>
        </p:spPr>
        <p:txBody>
          <a:bodyPr/>
          <a:lstStyle/>
          <a:p>
            <a:pPr algn="ctr"/>
            <a:r>
              <a:rPr lang="en-GB" dirty="0"/>
              <a:t>Numerical technique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D9FEA24-58E2-1E67-530A-35A478CA5B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3776" y="1089502"/>
                <a:ext cx="7417327" cy="563197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Original code based on explicit finite-volume Godunov-type scheme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</a:t>
                </a:r>
                <a:r>
                  <a:rPr lang="en-GB" dirty="0"/>
                  <a:t>geometry (other types are also supported)</a:t>
                </a:r>
                <a:endParaRPr lang="ru-RU" dirty="0"/>
              </a:p>
              <a:p>
                <a:r>
                  <a:rPr lang="en-GB" b="1" dirty="0"/>
                  <a:t>PPM5</a:t>
                </a:r>
                <a:r>
                  <a:rPr lang="en-GB" dirty="0"/>
                  <a:t> spatial reconstruction (</a:t>
                </a:r>
                <a:r>
                  <a:rPr lang="en-GB" dirty="0" err="1">
                    <a:solidFill>
                      <a:schemeClr val="accent5">
                        <a:lumMod val="75000"/>
                      </a:schemeClr>
                    </a:solidFill>
                  </a:rPr>
                  <a:t>Mignone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 (2014)</a:t>
                </a:r>
                <a:r>
                  <a:rPr lang="en-GB" dirty="0"/>
                  <a:t>) </a:t>
                </a:r>
                <a:r>
                  <a:rPr lang="ru-RU" dirty="0"/>
                  <a:t>+ </a:t>
                </a:r>
                <a:r>
                  <a:rPr lang="en-GB" dirty="0"/>
                  <a:t>temporal TVD integrator </a:t>
                </a:r>
                <a:r>
                  <a:rPr lang="en-GB" b="1" dirty="0"/>
                  <a:t>RK</a:t>
                </a:r>
                <a:r>
                  <a:rPr lang="ru-RU" b="1" dirty="0"/>
                  <a:t>3 </a:t>
                </a:r>
                <a:r>
                  <a:rPr lang="ru-RU" dirty="0"/>
                  <a:t>(</a:t>
                </a:r>
                <a:r>
                  <a:rPr lang="en-GB" dirty="0">
                    <a:solidFill>
                      <a:schemeClr val="accent2"/>
                    </a:solidFill>
                  </a:rPr>
                  <a:t>Shu &amp; </a:t>
                </a:r>
                <a:r>
                  <a:rPr lang="en-GB" dirty="0" err="1">
                    <a:solidFill>
                      <a:schemeClr val="accent2"/>
                    </a:solidFill>
                  </a:rPr>
                  <a:t>Osher</a:t>
                </a:r>
                <a:r>
                  <a:rPr lang="en-GB" dirty="0">
                    <a:solidFill>
                      <a:schemeClr val="accent2"/>
                    </a:solidFill>
                  </a:rPr>
                  <a:t> (1988)</a:t>
                </a:r>
                <a:r>
                  <a:rPr lang="en-GB" dirty="0"/>
                  <a:t>) </a:t>
                </a:r>
                <a:endParaRPr lang="ru-RU" dirty="0"/>
              </a:p>
              <a:p>
                <a:r>
                  <a:rPr lang="en-GB" dirty="0"/>
                  <a:t>Riemann solver </a:t>
                </a:r>
                <a:r>
                  <a:rPr lang="ru-RU" dirty="0"/>
                  <a:t>– </a:t>
                </a:r>
                <a:r>
                  <a:rPr lang="en-GB" b="1" dirty="0"/>
                  <a:t>HLLD</a:t>
                </a:r>
                <a:r>
                  <a:rPr lang="en-GB" dirty="0"/>
                  <a:t> (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Miyoshi &amp; </a:t>
                </a:r>
                <a:r>
                  <a:rPr lang="en-GB" dirty="0" err="1">
                    <a:solidFill>
                      <a:schemeClr val="accent5">
                        <a:lumMod val="75000"/>
                      </a:schemeClr>
                    </a:solidFill>
                  </a:rPr>
                  <a:t>Kusano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 (2005)</a:t>
                </a:r>
                <a:r>
                  <a:rPr lang="en-GB" dirty="0"/>
                  <a:t>,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Minoshima</a:t>
                </a:r>
                <a:r>
                  <a:rPr lang="en-GB" dirty="0">
                    <a:solidFill>
                      <a:schemeClr val="accent6"/>
                    </a:solidFill>
                  </a:rPr>
                  <a:t> &amp; Miyoshi (2021)</a:t>
                </a:r>
                <a:r>
                  <a:rPr lang="en-GB" dirty="0"/>
                  <a:t>)</a:t>
                </a:r>
              </a:p>
              <a:p>
                <a:r>
                  <a:rPr lang="en-GB" dirty="0"/>
                  <a:t>B-divergence cleaning – generalized Lagrange multiplier method (</a:t>
                </a:r>
                <a:r>
                  <a:rPr lang="en-GB" dirty="0" err="1">
                    <a:solidFill>
                      <a:schemeClr val="accent1"/>
                    </a:solidFill>
                  </a:rPr>
                  <a:t>Dedner</a:t>
                </a:r>
                <a:r>
                  <a:rPr lang="en-GB" dirty="0">
                    <a:solidFill>
                      <a:schemeClr val="accent1"/>
                    </a:solidFill>
                  </a:rPr>
                  <a:t> et al (2002)</a:t>
                </a:r>
                <a:r>
                  <a:rPr lang="en-GB" dirty="0"/>
                  <a:t>,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>
                    <a:solidFill>
                      <a:schemeClr val="accent2"/>
                    </a:solidFill>
                  </a:rPr>
                  <a:t>Hopkins &amp; </a:t>
                </a:r>
                <a:r>
                  <a:rPr lang="en-GB" dirty="0" err="1">
                    <a:solidFill>
                      <a:schemeClr val="accent2"/>
                    </a:solidFill>
                  </a:rPr>
                  <a:t>Raives</a:t>
                </a:r>
                <a:r>
                  <a:rPr lang="en-GB" dirty="0">
                    <a:solidFill>
                      <a:schemeClr val="accent2"/>
                    </a:solidFill>
                  </a:rPr>
                  <a:t> (2016)</a:t>
                </a:r>
                <a:r>
                  <a:rPr lang="en-GB" dirty="0"/>
                  <a:t>)</a:t>
                </a:r>
                <a:endParaRPr lang="ru-RU" dirty="0"/>
              </a:p>
              <a:p>
                <a:r>
                  <a:rPr lang="en-GB" dirty="0"/>
                  <a:t>We use a</a:t>
                </a:r>
                <a:r>
                  <a:rPr lang="ru-RU" dirty="0"/>
                  <a:t> </a:t>
                </a:r>
                <a:r>
                  <a:rPr lang="en-GB" b="1" dirty="0"/>
                  <a:t>“dendritic grid”</a:t>
                </a:r>
                <a:r>
                  <a:rPr lang="en-GB" dirty="0"/>
                  <a:t> approach</a:t>
                </a:r>
                <a:r>
                  <a:rPr lang="en-GB" b="1" dirty="0"/>
                  <a:t> </a:t>
                </a:r>
                <a:r>
                  <a:rPr lang="en-GB" dirty="0"/>
                  <a:t>(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Skinner et al (2019)</a:t>
                </a:r>
                <a:r>
                  <a:rPr lang="en-GB" dirty="0"/>
                  <a:t>) to relax the CFL condition in the centre (analogously to SMR, </a:t>
                </a:r>
                <a:r>
                  <a:rPr lang="en-GB" dirty="0">
                    <a:solidFill>
                      <a:srgbClr val="FF0000"/>
                    </a:solidFill>
                  </a:rPr>
                  <a:t>CFL timestep increases up to 60 times</a:t>
                </a:r>
                <a:r>
                  <a:rPr lang="en-GB" dirty="0"/>
                  <a:t> in 2D and </a:t>
                </a:r>
                <a:r>
                  <a:rPr lang="en-GB" dirty="0">
                    <a:solidFill>
                      <a:srgbClr val="7030A0"/>
                    </a:solidFill>
                  </a:rPr>
                  <a:t>up to 3600 times in 3D</a:t>
                </a:r>
                <a:r>
                  <a:rPr lang="en-GB" dirty="0"/>
                  <a:t>!)</a:t>
                </a:r>
                <a:r>
                  <a:rPr lang="en-US" dirty="0"/>
                  <a:t>, resolution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=(360×128)</m:t>
                    </m:r>
                  </m:oMath>
                </a14:m>
                <a:r>
                  <a:rPr lang="en-US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D9FEA24-58E2-1E67-530A-35A478CA5B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3776" y="1089502"/>
                <a:ext cx="7417327" cy="5631973"/>
              </a:xfrm>
              <a:blipFill>
                <a:blip r:embed="rId3"/>
                <a:stretch>
                  <a:fillRect l="-1233" t="-2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43DC0EB-E966-2C54-36EC-273E478A828D}"/>
              </a:ext>
            </a:extLst>
          </p:cNvPr>
          <p:cNvSpPr txBox="1"/>
          <p:nvPr/>
        </p:nvSpPr>
        <p:spPr>
          <a:xfrm flipH="1">
            <a:off x="8082455" y="5329233"/>
            <a:ext cx="40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Fig.: Example of the dendritic grid with uniform radial spacing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300D2-EF99-E902-DD05-B875A9B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F71F9-1232-D5DB-291A-494570BD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2"/>
            <a:ext cx="10515600" cy="111683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Diagnostic parameters for MR explosions and PNS kick velocity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03D3DBA-B472-4580-514A-A5BFAA09B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864" y="1713301"/>
                <a:ext cx="11080272" cy="4449543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𝑒𝑥𝑝𝑙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𝑘𝑖𝑛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𝑚𝑎𝑔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GB" sz="2400" dirty="0"/>
                  <a:t> – explosion energy – positive energy, including a gravitational binding one</a:t>
                </a:r>
              </a:p>
              <a:p>
                <a:endParaRPr lang="en-US" sz="2400" dirty="0"/>
              </a:p>
              <a:p>
                <a:endParaRPr lang="ru-RU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𝑘𝑖𝑐𝑘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type m:val="skw"/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GB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𝝊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𝑒𝑗𝑒𝑐𝑡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𝑃𝑁𝑆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 dirty="0"/>
                  <a:t> –</a:t>
                </a:r>
                <a:r>
                  <a:rPr lang="ru-RU" sz="2400" dirty="0"/>
                  <a:t> </a:t>
                </a:r>
                <a:r>
                  <a:rPr lang="en-GB" sz="2400" dirty="0"/>
                  <a:t>kick velocity </a:t>
                </a:r>
                <a:r>
                  <a:rPr lang="ru-RU" sz="2400" dirty="0"/>
                  <a:t>(</a:t>
                </a:r>
                <a:r>
                  <a:rPr lang="en-US" sz="2400" b="1" dirty="0"/>
                  <a:t>indirect estimate </a:t>
                </a:r>
                <a:r>
                  <a:rPr lang="en-GB" sz="2400" b="1" dirty="0"/>
                  <a:t>assuming</a:t>
                </a:r>
                <a:r>
                  <a:rPr lang="en-GB" sz="2400" dirty="0"/>
                  <a:t> </a:t>
                </a:r>
                <a:r>
                  <a:rPr lang="en-GB" sz="2400" b="1" dirty="0"/>
                  <a:t>momentum</a:t>
                </a:r>
                <a:r>
                  <a:rPr lang="en-GB" sz="2400" dirty="0"/>
                  <a:t> </a:t>
                </a:r>
                <a:r>
                  <a:rPr lang="en-GB" sz="2400" b="1" dirty="0"/>
                  <a:t>conservation</a:t>
                </a:r>
                <a:r>
                  <a:rPr lang="ru-RU" sz="2400" dirty="0"/>
                  <a:t>)</a:t>
                </a:r>
                <a:r>
                  <a:rPr lang="en-GB" sz="2400" dirty="0"/>
                  <a:t> </a:t>
                </a:r>
              </a:p>
              <a:p>
                <a:endParaRPr lang="ru-RU" sz="2400" dirty="0"/>
              </a:p>
              <a:p>
                <a:endParaRPr lang="ru-RU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4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b="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b="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400" b="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2400" b="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400" dirty="0"/>
                      <m:t>–</m:t>
                    </m:r>
                  </m:oMath>
                </a14:m>
                <a:r>
                  <a:rPr lang="en-GB" sz="2400" dirty="0"/>
                  <a:t> anisotropy of the explosion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dirty="0">
                    <a:sym typeface="Wingdings" panose="05000000000000000000" pitchFamily="2" charset="2"/>
                  </a:rPr>
                  <a:t> northern jet is more powerful,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&lt;0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ym typeface="Wingdings" panose="05000000000000000000" pitchFamily="2" charset="2"/>
                  </a:rPr>
                  <a:t> southern jet is stronger)</a:t>
                </a:r>
                <a:endParaRPr lang="ru-RU" sz="2400" dirty="0"/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03D3DBA-B472-4580-514A-A5BFAA09B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864" y="1713301"/>
                <a:ext cx="11080272" cy="4449543"/>
              </a:xfrm>
              <a:blipFill>
                <a:blip r:embed="rId3"/>
                <a:stretch>
                  <a:fillRect t="-411" r="-8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86A54-97B6-EBFD-B08B-81D9C1EC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12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9E2D5-90AD-CF1E-7BCE-2DA48C03AC82}"/>
              </a:ext>
            </a:extLst>
          </p:cNvPr>
          <p:cNvSpPr txBox="1"/>
          <p:nvPr/>
        </p:nvSpPr>
        <p:spPr>
          <a:xfrm>
            <a:off x="8610600" y="2352717"/>
            <a:ext cx="2951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Refs.: see, e.g., </a:t>
            </a:r>
          </a:p>
          <a:p>
            <a:pPr algn="ctr"/>
            <a:r>
              <a:rPr lang="en-GB" dirty="0">
                <a:solidFill>
                  <a:schemeClr val="accent1"/>
                </a:solidFill>
              </a:rPr>
              <a:t>Buras et al (2006)</a:t>
            </a:r>
            <a:r>
              <a:rPr lang="en-GB" dirty="0"/>
              <a:t>,</a:t>
            </a:r>
            <a:endParaRPr lang="en-GB" dirty="0">
              <a:solidFill>
                <a:schemeClr val="accent1"/>
              </a:solidFill>
            </a:endParaRPr>
          </a:p>
          <a:p>
            <a:pPr algn="ctr"/>
            <a:r>
              <a:rPr lang="en-GB" dirty="0">
                <a:solidFill>
                  <a:schemeClr val="accent6"/>
                </a:solidFill>
              </a:rPr>
              <a:t>Powell et al (2023)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8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F3D2A-167B-56E8-8EFD-D3552A6A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42"/>
            <a:ext cx="10515600" cy="1106142"/>
          </a:xfrm>
        </p:spPr>
        <p:txBody>
          <a:bodyPr/>
          <a:lstStyle/>
          <a:p>
            <a:pPr algn="ctr"/>
            <a:r>
              <a:rPr lang="en-GB" dirty="0"/>
              <a:t>Results for DQ-models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FB4D79-BC2D-52A1-F1AF-BC58A1165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581" y="1292384"/>
            <a:ext cx="3885256" cy="147732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A3D01B-7731-4A61-C1F0-4B765AE1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E9BA5A-F271-94B7-4C82-A821BB54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81" y="2987154"/>
            <a:ext cx="4963218" cy="38105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FD7A63-5147-55A9-574F-3017502CD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1" y="3025259"/>
            <a:ext cx="4963218" cy="3734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8A4C9-83F7-A701-0E89-79578AA2623C}"/>
                  </a:ext>
                </a:extLst>
              </p:cNvPr>
              <p:cNvSpPr txBox="1"/>
              <p:nvPr/>
            </p:nvSpPr>
            <p:spPr>
              <a:xfrm>
                <a:off x="568177" y="1150775"/>
                <a:ext cx="6022110" cy="176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b="1" dirty="0"/>
                  <a:t>Low-to-intermediate fields: </a:t>
                </a:r>
                <a:r>
                  <a:rPr lang="en-GB" u="sng" dirty="0">
                    <a:solidFill>
                      <a:srgbClr val="FF0000"/>
                    </a:solidFill>
                  </a:rPr>
                  <a:t>Stronger field =&gt; stronger jet </a:t>
                </a:r>
                <a:r>
                  <a:rPr lang="en-GB" dirty="0"/>
                  <a:t>with decrease of anisotropy with increase of the initial field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b="1" dirty="0"/>
                  <a:t>High fields: </a:t>
                </a:r>
                <a:r>
                  <a:rPr lang="en-GB" dirty="0"/>
                  <a:t>In the high-B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GB" dirty="0"/>
                  <a:t>) the anisotropy passes through zero and then increases in an opposite direction – </a:t>
                </a:r>
                <a:r>
                  <a:rPr lang="en-GB" u="sng" dirty="0">
                    <a:solidFill>
                      <a:srgbClr val="FF0000"/>
                    </a:solidFill>
                  </a:rPr>
                  <a:t>stronger field =&gt; weaker jet</a:t>
                </a:r>
              </a:p>
              <a:p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8A4C9-83F7-A701-0E89-79578AA26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77" y="1150775"/>
                <a:ext cx="6022110" cy="1760547"/>
              </a:xfrm>
              <a:prstGeom prst="rect">
                <a:avLst/>
              </a:prstGeom>
              <a:blipFill>
                <a:blip r:embed="rId5"/>
                <a:stretch>
                  <a:fillRect l="-607" t="-2076" r="-9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87A1E60-3ACF-44C3-BF7F-12C3A3293ACA}"/>
              </a:ext>
            </a:extLst>
          </p:cNvPr>
          <p:cNvSpPr txBox="1"/>
          <p:nvPr/>
        </p:nvSpPr>
        <p:spPr>
          <a:xfrm>
            <a:off x="9133209" y="416147"/>
            <a:ext cx="293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Kondratyev et al., Phys Rev D, 110 (8) 083025 (2024)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26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F3D2A-167B-56E8-8EFD-D3552A6A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42"/>
            <a:ext cx="10515600" cy="1106142"/>
          </a:xfrm>
        </p:spPr>
        <p:txBody>
          <a:bodyPr/>
          <a:lstStyle/>
          <a:p>
            <a:pPr algn="ctr"/>
            <a:r>
              <a:rPr lang="en-GB" dirty="0"/>
              <a:t>Results for Do-models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A3D01B-7731-4A61-C1F0-4B765AE1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14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8A4C9-83F7-A701-0E89-79578AA2623C}"/>
              </a:ext>
            </a:extLst>
          </p:cNvPr>
          <p:cNvSpPr txBox="1"/>
          <p:nvPr/>
        </p:nvSpPr>
        <p:spPr>
          <a:xfrm>
            <a:off x="464794" y="1126130"/>
            <a:ext cx="6022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Results are </a:t>
            </a:r>
            <a:r>
              <a:rPr lang="en-GB" u="sng" dirty="0">
                <a:solidFill>
                  <a:srgbClr val="FF0000"/>
                </a:solidFill>
              </a:rPr>
              <a:t>similar qualitatively to DQ-models</a:t>
            </a:r>
            <a:r>
              <a:rPr lang="en-GB" dirty="0"/>
              <a:t>, since the </a:t>
            </a:r>
            <a:r>
              <a:rPr lang="en-GB" b="1" dirty="0"/>
              <a:t>offset field can be expanded into the superposition of centred multipoles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Same features on the plots, similar behaviour of the jet asymmetry and the PNS kick, but somehow </a:t>
            </a:r>
            <a:r>
              <a:rPr lang="en-GB" b="1" dirty="0"/>
              <a:t>smaller values of the PNS velocities</a:t>
            </a:r>
            <a:r>
              <a:rPr lang="en-GB" dirty="0"/>
              <a:t>, than in DQ-models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C426AE-3390-3112-CD4B-B84D6B766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4" y="2937437"/>
            <a:ext cx="4858428" cy="37343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68CA3-CB5F-3241-49BA-31FCE8C92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787" y="2897545"/>
            <a:ext cx="4915586" cy="38105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BB9D0-8D19-1E63-3FC6-43C493D68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024" y="1426735"/>
            <a:ext cx="4636655" cy="9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1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2AF2F-B0E4-FD18-C864-E310C52A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281"/>
            <a:ext cx="10515600" cy="946439"/>
          </a:xfrm>
        </p:spPr>
        <p:txBody>
          <a:bodyPr/>
          <a:lstStyle/>
          <a:p>
            <a:pPr algn="ctr"/>
            <a:r>
              <a:rPr lang="en-GB" dirty="0"/>
              <a:t>Results for DQ- and Do-models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B1432F-ACDA-D274-F830-F9121CB2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F7101-A6FA-8ED7-AC13-1A2F40382C60}"/>
              </a:ext>
            </a:extLst>
          </p:cNvPr>
          <p:cNvSpPr txBox="1"/>
          <p:nvPr/>
        </p:nvSpPr>
        <p:spPr>
          <a:xfrm>
            <a:off x="1016493" y="5315125"/>
            <a:ext cx="285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Evolution (0-1.6s) of</a:t>
            </a:r>
          </a:p>
          <a:p>
            <a:pPr algn="ctr"/>
            <a:r>
              <a:rPr lang="en-GB" dirty="0"/>
              <a:t>Specific entropy for Do-3e10</a:t>
            </a:r>
          </a:p>
          <a:p>
            <a:pPr algn="ctr"/>
            <a:r>
              <a:rPr lang="en-GB" dirty="0"/>
              <a:t>(low-to-intermediate-B case)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CB204-EA5C-0CD6-2545-DFD56DF77450}"/>
              </a:ext>
            </a:extLst>
          </p:cNvPr>
          <p:cNvSpPr txBox="1"/>
          <p:nvPr/>
        </p:nvSpPr>
        <p:spPr>
          <a:xfrm>
            <a:off x="8113884" y="5315125"/>
            <a:ext cx="3268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Evolution (0-1.3s) of</a:t>
            </a:r>
          </a:p>
          <a:p>
            <a:pPr algn="ctr"/>
            <a:r>
              <a:rPr lang="en-GB" dirty="0"/>
              <a:t>Inverse plasma beta for DQ-1e12</a:t>
            </a:r>
          </a:p>
          <a:p>
            <a:pPr algn="ctr"/>
            <a:r>
              <a:rPr lang="en-GB" dirty="0"/>
              <a:t>(high-B case)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A6DE06-169A-5971-3A12-2B1D0A0347EF}"/>
                  </a:ext>
                </a:extLst>
              </p:cNvPr>
              <p:cNvSpPr txBox="1"/>
              <p:nvPr/>
            </p:nvSpPr>
            <p:spPr>
              <a:xfrm>
                <a:off x="4565694" y="1123650"/>
                <a:ext cx="3058510" cy="5644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b="1" dirty="0"/>
                  <a:t>Low-to-intermediate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GB" b="1" dirty="0"/>
                  <a:t>G: </a:t>
                </a:r>
                <a:r>
                  <a:rPr lang="en-GB" dirty="0"/>
                  <a:t>the field amplifies through wrapping + </a:t>
                </a:r>
                <a:r>
                  <a:rPr lang="en-US" dirty="0"/>
                  <a:t>matter </a:t>
                </a:r>
                <a:r>
                  <a:rPr lang="en-US" dirty="0" err="1"/>
                  <a:t>fall-back</a:t>
                </a:r>
                <a:r>
                  <a:rPr lang="en-US" dirty="0"/>
                  <a:t> and </a:t>
                </a:r>
                <a:r>
                  <a:rPr lang="en-GB" dirty="0" err="1"/>
                  <a:t>magnetorotational</a:t>
                </a:r>
                <a:r>
                  <a:rPr lang="en-GB" dirty="0"/>
                  <a:t> instability (Tayler-type MRI) in both hemispheres =&gt; </a:t>
                </a:r>
                <a:r>
                  <a:rPr lang="en-GB" dirty="0">
                    <a:solidFill>
                      <a:srgbClr val="FF0000"/>
                    </a:solidFill>
                  </a:rPr>
                  <a:t>the outflows “follow” the initial field configuration</a:t>
                </a:r>
              </a:p>
              <a:p>
                <a:pPr algn="just"/>
                <a:endParaRPr lang="en-GB" dirty="0"/>
              </a:p>
              <a:p>
                <a:pPr algn="just"/>
                <a:r>
                  <a:rPr lang="en-GB" b="1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GB" b="1" dirty="0"/>
                  <a:t>G: </a:t>
                </a:r>
                <a:r>
                  <a:rPr lang="en-GB" dirty="0"/>
                  <a:t>the large field above the equator launches the jet and does not increase further, while the field below the equator grows stronger due to wrapping + fall-back + MRI =&gt; </a:t>
                </a:r>
                <a:r>
                  <a:rPr lang="en-GB" dirty="0">
                    <a:solidFill>
                      <a:srgbClr val="FF0000"/>
                    </a:solidFill>
                  </a:rPr>
                  <a:t>the outflows are “flipping” with respect to initial field configuration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A6DE06-169A-5971-3A12-2B1D0A03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694" y="1123650"/>
                <a:ext cx="3058510" cy="5644750"/>
              </a:xfrm>
              <a:prstGeom prst="rect">
                <a:avLst/>
              </a:prstGeom>
              <a:blipFill>
                <a:blip r:embed="rId2"/>
                <a:stretch>
                  <a:fillRect l="-1793" t="-540" r="-1594" b="-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897BB6-6DC0-4568-AE8F-4B8D597C8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6" y="1260097"/>
            <a:ext cx="4175451" cy="37091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442AE0-3F4A-41B7-8EF7-5831CBCD7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87" y="1218614"/>
            <a:ext cx="4222148" cy="37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F3D2A-167B-56E8-8EFD-D3552A6A5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42"/>
            <a:ext cx="10515600" cy="856089"/>
          </a:xfrm>
        </p:spPr>
        <p:txBody>
          <a:bodyPr/>
          <a:lstStyle/>
          <a:p>
            <a:pPr algn="ctr"/>
            <a:r>
              <a:rPr lang="en-GB" dirty="0"/>
              <a:t>Results for DT-models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A3D01B-7731-4A61-C1F0-4B765AE1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8A4C9-83F7-A701-0E89-79578AA2623C}"/>
                  </a:ext>
                </a:extLst>
              </p:cNvPr>
              <p:cNvSpPr txBox="1"/>
              <p:nvPr/>
            </p:nvSpPr>
            <p:spPr>
              <a:xfrm>
                <a:off x="206176" y="1123600"/>
                <a:ext cx="6521452" cy="148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b="1" dirty="0"/>
                  <a:t>Low-to-intermediate fields: </a:t>
                </a:r>
                <a:r>
                  <a:rPr lang="en-GB" u="sng" dirty="0">
                    <a:solidFill>
                      <a:srgbClr val="FF0000"/>
                    </a:solidFill>
                  </a:rPr>
                  <a:t>very similar explosion properties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800" b="0" i="1" u="sng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b="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u="sng" dirty="0">
                    <a:solidFill>
                      <a:srgbClr val="FF0000"/>
                    </a:solidFill>
                  </a:rPr>
                  <a:t>0.5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b="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GB" b="0" i="1" u="sng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𝑘𝑖𝑐𝑘</m:t>
                        </m:r>
                      </m:sub>
                    </m:sSub>
                    <m:r>
                      <a:rPr lang="en-GB" b="0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u="sng" dirty="0">
                    <a:solidFill>
                      <a:srgbClr val="FF0000"/>
                    </a:solidFill>
                  </a:rPr>
                  <a:t>200-300 km/s </a:t>
                </a:r>
                <a:endParaRPr lang="en-GB" u="sng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GB" b="1" dirty="0"/>
                  <a:t>High fields: </a:t>
                </a:r>
                <a:r>
                  <a:rPr lang="en-GB" dirty="0"/>
                  <a:t>In the high-B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GB" dirty="0"/>
                  <a:t>) </a:t>
                </a:r>
                <a:r>
                  <a:rPr lang="en-GB" u="sng" dirty="0">
                    <a:solidFill>
                      <a:srgbClr val="FF0000"/>
                    </a:solidFill>
                  </a:rPr>
                  <a:t>anisotropy and PNS kick decrease almost to zero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with the increase of the poloidal B-field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8A4C9-83F7-A701-0E89-79578AA26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76" y="1123600"/>
                <a:ext cx="6521452" cy="1483548"/>
              </a:xfrm>
              <a:prstGeom prst="rect">
                <a:avLst/>
              </a:prstGeom>
              <a:blipFill>
                <a:blip r:embed="rId2"/>
                <a:stretch>
                  <a:fillRect l="-654" t="-2049" r="-748" b="-5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DA15D-8BF4-F312-B248-D7434442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9" y="2941831"/>
            <a:ext cx="4925112" cy="3781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4DEBC9-08B5-945D-5846-7576A72E6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701" y="2891891"/>
            <a:ext cx="4991797" cy="3829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0B86A9-5489-C6E6-B8B2-0A28D0C2C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729" y="1042331"/>
            <a:ext cx="4719344" cy="16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0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2AF2F-B0E4-FD18-C864-E310C52A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22"/>
            <a:ext cx="10515600" cy="781388"/>
          </a:xfrm>
        </p:spPr>
        <p:txBody>
          <a:bodyPr/>
          <a:lstStyle/>
          <a:p>
            <a:pPr algn="ctr"/>
            <a:r>
              <a:rPr lang="en-GB" dirty="0"/>
              <a:t>Results for DT-models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B1432F-ACDA-D274-F830-F9121CB2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64A0A-30B0-8808-EFA2-3F536A0BE2C0}"/>
              </a:ext>
            </a:extLst>
          </p:cNvPr>
          <p:cNvSpPr txBox="1"/>
          <p:nvPr/>
        </p:nvSpPr>
        <p:spPr>
          <a:xfrm>
            <a:off x="823882" y="4649216"/>
            <a:ext cx="285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Evolution (0-1.5s) of</a:t>
            </a:r>
          </a:p>
          <a:p>
            <a:pPr algn="ctr"/>
            <a:r>
              <a:rPr lang="en-GB" dirty="0"/>
              <a:t>Specific entropy for DT-6e10</a:t>
            </a:r>
          </a:p>
          <a:p>
            <a:pPr algn="ctr"/>
            <a:r>
              <a:rPr lang="en-GB" dirty="0"/>
              <a:t>(low-to-intermediate-B case)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AAE06A-F56E-6CB5-257D-79002D34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306" y="1199707"/>
            <a:ext cx="3136581" cy="2647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23BB8-6455-EAF9-AB87-A2200D079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830" y="970480"/>
            <a:ext cx="2872955" cy="3869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80498-FB2F-9984-F5E9-4D9B6BA956D9}"/>
                  </a:ext>
                </a:extLst>
              </p:cNvPr>
              <p:cNvSpPr txBox="1"/>
              <p:nvPr/>
            </p:nvSpPr>
            <p:spPr>
              <a:xfrm>
                <a:off x="8299801" y="4877644"/>
                <a:ext cx="3364798" cy="1389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dirty="0"/>
                  <a:t>For strong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4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GB" sz="14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𝐆</m:t>
                    </m:r>
                  </m:oMath>
                </a14:m>
                <a:r>
                  <a:rPr lang="en-GB" sz="1400" dirty="0"/>
                  <a:t>, the wrapped toroidal field becomes much stronger, than the compressed one, reducing the differences between the magnetic pressure gradients in S and N hemispheres =&gt; anisotropy and PNS kick decrease to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ru-RU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80498-FB2F-9984-F5E9-4D9B6BA95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801" y="4877644"/>
                <a:ext cx="3364798" cy="1389804"/>
              </a:xfrm>
              <a:prstGeom prst="rect">
                <a:avLst/>
              </a:prstGeom>
              <a:blipFill>
                <a:blip r:embed="rId7"/>
                <a:stretch>
                  <a:fillRect l="-544" t="-439" r="-726" b="-3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45D2EE-236E-722C-1028-6CAE894FA926}"/>
              </a:ext>
            </a:extLst>
          </p:cNvPr>
          <p:cNvSpPr txBox="1"/>
          <p:nvPr/>
        </p:nvSpPr>
        <p:spPr>
          <a:xfrm>
            <a:off x="11097786" y="1461958"/>
            <a:ext cx="7612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Inverse plasma beta at time = 440 </a:t>
            </a:r>
            <a:r>
              <a:rPr lang="en-GB" sz="1200" dirty="0" err="1"/>
              <a:t>ms</a:t>
            </a:r>
            <a:r>
              <a:rPr lang="en-GB" sz="1200" dirty="0"/>
              <a:t> after the core bounce, axis scale is in units of 1000 km</a:t>
            </a:r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E785B-B641-5193-BF10-09568F4A3D86}"/>
              </a:ext>
            </a:extLst>
          </p:cNvPr>
          <p:cNvSpPr txBox="1"/>
          <p:nvPr/>
        </p:nvSpPr>
        <p:spPr>
          <a:xfrm>
            <a:off x="4791329" y="881578"/>
            <a:ext cx="2784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Toroidal field in PNS region at time = 256 </a:t>
            </a:r>
            <a:r>
              <a:rPr lang="en-GB" sz="1000" dirty="0" err="1"/>
              <a:t>ms</a:t>
            </a:r>
            <a:r>
              <a:rPr lang="en-GB" sz="1000" dirty="0"/>
              <a:t> </a:t>
            </a:r>
            <a:r>
              <a:rPr lang="en-GB" sz="1000" dirty="0" err="1"/>
              <a:t>p.b.</a:t>
            </a:r>
            <a:endParaRPr lang="en-GB" sz="1000" dirty="0"/>
          </a:p>
          <a:p>
            <a:pPr algn="ctr"/>
            <a:r>
              <a:rPr lang="en-GB" sz="1000" dirty="0"/>
              <a:t>for DT-6e10</a:t>
            </a:r>
            <a:endParaRPr lang="ru-RU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DD5A56-CC0E-3D2C-8B7C-4EADF47E574E}"/>
                  </a:ext>
                </a:extLst>
              </p:cNvPr>
              <p:cNvSpPr txBox="1"/>
              <p:nvPr/>
            </p:nvSpPr>
            <p:spPr>
              <a:xfrm>
                <a:off x="4553112" y="3847035"/>
                <a:ext cx="3347235" cy="28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600" dirty="0"/>
                  <a:t>For low-to-intermediate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  <m:r>
                      <a:rPr lang="en-GB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𝐆</m:t>
                    </m:r>
                  </m:oMath>
                </a14:m>
                <a:r>
                  <a:rPr lang="en-US" sz="1600" dirty="0"/>
                  <a:t>, the gradient of magnetic pressure in the PNS region is largest in the hemisphere, where the wrapped and compressed components compensate each other </a:t>
                </a:r>
                <a:r>
                  <a:rPr lang="en-US" sz="1600" i="1" dirty="0"/>
                  <a:t>initially</a:t>
                </a:r>
                <a:r>
                  <a:rPr lang="ru-RU" sz="1600" i="1" dirty="0"/>
                  <a:t> </a:t>
                </a:r>
                <a:r>
                  <a:rPr lang="en-US" sz="1600" b="1" i="1" dirty="0"/>
                  <a:t>(northern side)</a:t>
                </a:r>
                <a:r>
                  <a:rPr lang="en-US" sz="1600" dirty="0"/>
                  <a:t>. The latter is caused by a convex-concave structure of the poloidal field + zero crossing above the equator =&gt; </a:t>
                </a:r>
                <a:r>
                  <a:rPr lang="en-US" sz="1600" b="1" dirty="0"/>
                  <a:t>obtain intermediate anisotropies and kicks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DD5A56-CC0E-3D2C-8B7C-4EADF47E5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112" y="3847035"/>
                <a:ext cx="3347235" cy="2806346"/>
              </a:xfrm>
              <a:prstGeom prst="rect">
                <a:avLst/>
              </a:prstGeom>
              <a:blipFill>
                <a:blip r:embed="rId8"/>
                <a:stretch>
                  <a:fillRect l="-1093" t="-652" r="-911" b="-19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5AE31F-5E77-48B6-A613-F2CEBA4A0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4" y="1023702"/>
            <a:ext cx="4093717" cy="3636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D3E44-749F-4BFC-A77B-9FB18081D9B7}"/>
              </a:ext>
            </a:extLst>
          </p:cNvPr>
          <p:cNvSpPr txBox="1"/>
          <p:nvPr/>
        </p:nvSpPr>
        <p:spPr>
          <a:xfrm>
            <a:off x="698956" y="5834298"/>
            <a:ext cx="318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all cases jets are formed almost simultaneously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358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F701D-D9A8-D8A8-501C-263E1D8F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24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Illustrations of explosions (if animations do not work)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020568-6411-CEF7-EB55-1A6F5148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6F204-1913-C760-7A94-2F00BD4E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3" y="1188299"/>
            <a:ext cx="2459234" cy="2151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682C7-AD28-E87F-22C1-6DD9EDF2275C}"/>
              </a:ext>
            </a:extLst>
          </p:cNvPr>
          <p:cNvSpPr txBox="1"/>
          <p:nvPr/>
        </p:nvSpPr>
        <p:spPr>
          <a:xfrm>
            <a:off x="838200" y="2587273"/>
            <a:ext cx="1422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Do-3e10 at time = 807 </a:t>
            </a:r>
            <a:r>
              <a:rPr lang="en-GB" sz="1400" dirty="0" err="1"/>
              <a:t>ms</a:t>
            </a:r>
            <a:r>
              <a:rPr lang="en-GB" sz="1400" dirty="0"/>
              <a:t> </a:t>
            </a:r>
            <a:r>
              <a:rPr lang="en-GB" sz="1400" dirty="0" err="1"/>
              <a:t>p.b.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8D8351-AB41-5A62-5530-06315A9C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93" y="1240047"/>
            <a:ext cx="2319411" cy="2071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AA256-244B-38F2-A668-D1D13033BE52}"/>
              </a:ext>
            </a:extLst>
          </p:cNvPr>
          <p:cNvSpPr txBox="1"/>
          <p:nvPr/>
        </p:nvSpPr>
        <p:spPr>
          <a:xfrm>
            <a:off x="3468385" y="1816076"/>
            <a:ext cx="136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DQ-1e12 at time = 315 </a:t>
            </a:r>
            <a:r>
              <a:rPr lang="en-GB" sz="1200" dirty="0" err="1">
                <a:solidFill>
                  <a:schemeClr val="bg1"/>
                </a:solidFill>
              </a:rPr>
              <a:t>ms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p.b.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15B93-9E25-4DC7-AEE4-62216C86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736" y="1193756"/>
            <a:ext cx="2319411" cy="2036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C4F49A-AF15-475E-8257-B4D023F650C4}"/>
              </a:ext>
            </a:extLst>
          </p:cNvPr>
          <p:cNvSpPr txBox="1"/>
          <p:nvPr/>
        </p:nvSpPr>
        <p:spPr>
          <a:xfrm>
            <a:off x="6845998" y="1848567"/>
            <a:ext cx="12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DT-6e10 at time = 625 </a:t>
            </a:r>
            <a:r>
              <a:rPr lang="en-GB" sz="1200" dirty="0" err="1"/>
              <a:t>ms</a:t>
            </a:r>
            <a:r>
              <a:rPr lang="en-GB" sz="1200" dirty="0"/>
              <a:t> </a:t>
            </a:r>
            <a:r>
              <a:rPr lang="en-GB" sz="1200" dirty="0" err="1"/>
              <a:t>p.b.</a:t>
            </a:r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DFD2F3-72A3-467F-B0AD-A0DD2CD73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39" y="1083914"/>
            <a:ext cx="1676161" cy="2257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C4536-0195-466D-8D86-BDFE011B6CCB}"/>
              </a:ext>
            </a:extLst>
          </p:cNvPr>
          <p:cNvSpPr txBox="1"/>
          <p:nvPr/>
        </p:nvSpPr>
        <p:spPr>
          <a:xfrm>
            <a:off x="9982200" y="2346420"/>
            <a:ext cx="145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DT-1e12 at time = 440 </a:t>
            </a:r>
            <a:r>
              <a:rPr lang="en-US" sz="1200" dirty="0" err="1">
                <a:solidFill>
                  <a:schemeClr val="bg1"/>
                </a:solidFill>
              </a:rPr>
              <a:t>ms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p.b.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2D44C5-5BB2-47BE-A213-B93213AA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5" y="3952542"/>
            <a:ext cx="5505885" cy="2694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2FC39B-E60F-4019-BFFF-0E1B12CB4EEE}"/>
              </a:ext>
            </a:extLst>
          </p:cNvPr>
          <p:cNvSpPr txBox="1"/>
          <p:nvPr/>
        </p:nvSpPr>
        <p:spPr>
          <a:xfrm>
            <a:off x="6385934" y="4422495"/>
            <a:ext cx="2167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DQ-3e11 in dynamics at time = 84 </a:t>
            </a:r>
            <a:r>
              <a:rPr lang="en-US" dirty="0" err="1"/>
              <a:t>ms</a:t>
            </a:r>
            <a:r>
              <a:rPr lang="en-US" dirty="0"/>
              <a:t> pb (left, first jet is formed) and 894 </a:t>
            </a:r>
            <a:r>
              <a:rPr lang="en-US" dirty="0" err="1"/>
              <a:t>ms</a:t>
            </a:r>
            <a:r>
              <a:rPr lang="en-US" dirty="0"/>
              <a:t> pb (right, second jet is formed)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43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36A25-CBE2-4C2C-A688-E960A259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8731"/>
          </a:xfrm>
        </p:spPr>
        <p:txBody>
          <a:bodyPr/>
          <a:lstStyle/>
          <a:p>
            <a:pPr algn="ctr"/>
            <a:r>
              <a:rPr lang="en-US" dirty="0"/>
              <a:t>Dependence on the progenitor mass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2F0AECF-7040-4AA2-8551-025F753F81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9304" y="1325880"/>
                <a:ext cx="4402318" cy="5030470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/>
                <a:r>
                  <a:rPr lang="en-US" sz="2400" dirty="0"/>
                  <a:t>The models Do-3e10 (low-B) and Do-1e12 (high-B) were recalculated with a different progenitor model (non-rotating non-magnetized solar metallicity star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ZAMS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dirty="0"/>
                  <a:t> (</a:t>
                </a:r>
                <a:r>
                  <a:rPr lang="en-US" sz="2400" dirty="0" err="1">
                    <a:solidFill>
                      <a:schemeClr val="accent2"/>
                    </a:solidFill>
                  </a:rPr>
                  <a:t>Woosley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 and </a:t>
                </a:r>
                <a:r>
                  <a:rPr lang="en-US" sz="2400" dirty="0" err="1">
                    <a:solidFill>
                      <a:schemeClr val="accent2"/>
                    </a:solidFill>
                  </a:rPr>
                  <a:t>Heger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 (2007)</a:t>
                </a:r>
                <a:r>
                  <a:rPr lang="en-US" sz="2400" dirty="0"/>
                  <a:t>) with rotation and magnetic field added by hand), keeping the same ratio </a:t>
                </a:r>
                <a:r>
                  <a:rPr lang="en-GB" sz="2400" b="1" dirty="0"/>
                  <a:t>T/|W| = 0.</a:t>
                </a:r>
                <a:r>
                  <a:rPr lang="ru-RU" sz="2400" b="1" dirty="0"/>
                  <a:t>1</a:t>
                </a:r>
                <a:r>
                  <a:rPr lang="en-GB" sz="2400" b="1" dirty="0"/>
                  <a:t>4%</a:t>
                </a:r>
              </a:p>
              <a:p>
                <a:pPr algn="just"/>
                <a:endParaRPr lang="en-US" sz="2400" dirty="0"/>
              </a:p>
              <a:p>
                <a:pPr algn="just"/>
                <a:r>
                  <a:rPr lang="en-US" sz="2400" b="1" dirty="0"/>
                  <a:t>Low magnetic fields: </a:t>
                </a:r>
              </a:p>
              <a:p>
                <a:pPr lvl="1" algn="just"/>
                <a:r>
                  <a:rPr lang="en-US" sz="1800" dirty="0"/>
                  <a:t>Some quantitative differences in the explosion energy (x2 smaller) for low field model 20-3e10 in comparison to the model Do-3e10</a:t>
                </a:r>
              </a:p>
              <a:p>
                <a:pPr lvl="1" algn="just"/>
                <a:r>
                  <a:rPr lang="en-US" sz="1800" dirty="0"/>
                  <a:t>Magnetized jets with low collimation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sz="1800" dirty="0"/>
                  <a:t>-5</a:t>
                </a:r>
              </a:p>
              <a:p>
                <a:pPr lvl="1" algn="just"/>
                <a:r>
                  <a:rPr lang="en-US" sz="1800" dirty="0"/>
                  <a:t>No qualitative differences in for the PNS kick (x1.5 smaller)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2F0AECF-7040-4AA2-8551-025F753F81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9304" y="1325880"/>
                <a:ext cx="4402318" cy="5030470"/>
              </a:xfrm>
              <a:blipFill>
                <a:blip r:embed="rId3"/>
                <a:stretch>
                  <a:fillRect l="-1662" t="-2545" r="-18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04EC8E-84A9-4CC4-85BC-B946CE8D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FA5DD-F16D-4568-909B-757A8A07A55B}"/>
              </a:ext>
            </a:extLst>
          </p:cNvPr>
          <p:cNvSpPr txBox="1"/>
          <p:nvPr/>
        </p:nvSpPr>
        <p:spPr>
          <a:xfrm>
            <a:off x="199521" y="103159"/>
            <a:ext cx="239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Kondratyev et al., Fluid Dynamics (2025)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F40C83-56EA-4272-A424-CB0CB292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383" y="1325880"/>
            <a:ext cx="6451804" cy="27323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990C05-795D-46EB-BC1D-0E6C33EC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197" y="4412963"/>
            <a:ext cx="6526805" cy="12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0A3-D4A8-4F1F-B6DD-AC72C736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62602"/>
          </a:xfrm>
        </p:spPr>
        <p:txBody>
          <a:bodyPr/>
          <a:lstStyle/>
          <a:p>
            <a:pPr algn="ctr"/>
            <a:r>
              <a:rPr lang="en-GB" dirty="0"/>
              <a:t>Core-collapse supernovae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5BF5D35-A721-D66A-7472-CF7FB0B2D9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6720" y="1002684"/>
                <a:ext cx="6592088" cy="5505320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GB" dirty="0"/>
                  <a:t>Supernovae types </a:t>
                </a:r>
                <a:r>
                  <a:rPr lang="en-GB" dirty="0" err="1"/>
                  <a:t>Ib,c</a:t>
                </a:r>
                <a:r>
                  <a:rPr lang="en-GB" dirty="0"/>
                  <a:t>; II</a:t>
                </a:r>
                <a:r>
                  <a:rPr lang="ru-RU" dirty="0"/>
                  <a:t> – </a:t>
                </a:r>
                <a:r>
                  <a:rPr lang="en-GB" b="1" dirty="0"/>
                  <a:t>“Star’s death”</a:t>
                </a:r>
                <a:endParaRPr lang="ru-RU" dirty="0"/>
              </a:p>
              <a:p>
                <a:pPr algn="just"/>
                <a:r>
                  <a:rPr lang="en-GB" dirty="0"/>
                  <a:t>A massive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&gt;~8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) star’s core loses its stability after the nuclear burning stage, where the matter mostly consists of </a:t>
                </a:r>
                <a:r>
                  <a:rPr lang="en-GB" b="1" i="1" dirty="0"/>
                  <a:t>Fe</a:t>
                </a:r>
                <a:r>
                  <a:rPr lang="en-GB" dirty="0"/>
                  <a:t>-type elements</a:t>
                </a:r>
                <a:endParaRPr lang="en-GB" b="1" dirty="0"/>
              </a:p>
              <a:p>
                <a:pPr algn="just"/>
                <a:r>
                  <a:rPr lang="en-GB" dirty="0"/>
                  <a:t>Gravitational collapse of the core up to nuclear densities (</a:t>
                </a:r>
                <a:r>
                  <a:rPr lang="en-GB" i="1" dirty="0"/>
                  <a:t>t ~ </a:t>
                </a:r>
                <a:r>
                  <a:rPr lang="en-GB" b="1" i="1" dirty="0"/>
                  <a:t>200-400 milliseconds</a:t>
                </a:r>
                <a:r>
                  <a:rPr lang="en-GB" dirty="0"/>
                  <a:t>) with further explosive envelope expelling catastrophic stage (</a:t>
                </a:r>
                <a:r>
                  <a:rPr lang="en-GB" i="1" dirty="0"/>
                  <a:t>t ~ </a:t>
                </a:r>
                <a:r>
                  <a:rPr lang="en-GB" b="1" i="1" dirty="0"/>
                  <a:t>1 second</a:t>
                </a:r>
                <a:r>
                  <a:rPr lang="en-GB" dirty="0"/>
                  <a:t>)</a:t>
                </a:r>
                <a:endParaRPr lang="ru-RU" dirty="0"/>
              </a:p>
              <a:p>
                <a:pPr algn="just"/>
                <a:r>
                  <a:rPr lang="en-GB" b="1" dirty="0"/>
                  <a:t>Energetics</a:t>
                </a:r>
                <a:r>
                  <a:rPr lang="en-GB" dirty="0"/>
                  <a:t> </a:t>
                </a:r>
                <a:r>
                  <a:rPr lang="ru-RU" dirty="0"/>
                  <a:t>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𝟓𝟑</m:t>
                        </m:r>
                      </m:sup>
                    </m:sSup>
                  </m:oMath>
                </a14:m>
                <a:r>
                  <a:rPr lang="en-GB" b="1" dirty="0"/>
                  <a:t>ergs</a:t>
                </a:r>
                <a:r>
                  <a:rPr lang="ru-RU" b="1" dirty="0"/>
                  <a:t> </a:t>
                </a:r>
                <a:r>
                  <a:rPr lang="en-GB" dirty="0"/>
                  <a:t>in neutrinos </a:t>
                </a:r>
                <a:r>
                  <a:rPr lang="ru-RU" dirty="0"/>
                  <a:t>(</a:t>
                </a:r>
                <a:r>
                  <a:rPr lang="en-GB" dirty="0"/>
                  <a:t>comparable with </a:t>
                </a:r>
                <a:r>
                  <a:rPr lang="en-GB" dirty="0" err="1"/>
                  <a:t>grav</a:t>
                </a:r>
                <a:r>
                  <a:rPr lang="en-GB" dirty="0"/>
                  <a:t>. bind. energy of a compact object</a:t>
                </a:r>
                <a:r>
                  <a:rPr lang="ru-RU" dirty="0"/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𝟓𝟏</m:t>
                        </m:r>
                      </m:sup>
                    </m:sSup>
                  </m:oMath>
                </a14:m>
                <a:r>
                  <a:rPr lang="en-GB" b="1" dirty="0"/>
                  <a:t> ergs</a:t>
                </a:r>
                <a:r>
                  <a:rPr lang="ru-RU" b="1" dirty="0"/>
                  <a:t> </a:t>
                </a:r>
                <a:r>
                  <a:rPr lang="ru-RU" dirty="0"/>
                  <a:t>– </a:t>
                </a:r>
                <a:r>
                  <a:rPr lang="en-GB" dirty="0"/>
                  <a:t>blast wave </a:t>
                </a:r>
              </a:p>
              <a:p>
                <a:pPr algn="just"/>
                <a:r>
                  <a:rPr lang="en-GB" dirty="0"/>
                  <a:t>Possible mechanisms </a:t>
                </a:r>
                <a:r>
                  <a:rPr lang="ru-RU" dirty="0"/>
                  <a:t>– </a:t>
                </a:r>
                <a:r>
                  <a:rPr lang="en-GB" b="1" dirty="0"/>
                  <a:t>neutrino-driven, </a:t>
                </a:r>
                <a:r>
                  <a:rPr lang="en-GB" b="1" dirty="0" err="1"/>
                  <a:t>magnetorotational</a:t>
                </a:r>
                <a:r>
                  <a:rPr lang="ru-RU" b="1" dirty="0"/>
                  <a:t>,</a:t>
                </a:r>
                <a:r>
                  <a:rPr lang="en-GB" b="1" dirty="0"/>
                  <a:t> </a:t>
                </a:r>
                <a:r>
                  <a:rPr lang="en-GB" dirty="0"/>
                  <a:t>acoustic</a:t>
                </a:r>
                <a:r>
                  <a:rPr lang="ru-RU" dirty="0"/>
                  <a:t>,</a:t>
                </a:r>
                <a:r>
                  <a:rPr lang="en-GB" dirty="0"/>
                  <a:t> phase transition to quark matter in a </a:t>
                </a:r>
                <a:r>
                  <a:rPr lang="en-GB" dirty="0" err="1"/>
                  <a:t>protoneutron</a:t>
                </a:r>
                <a:r>
                  <a:rPr lang="en-GB" dirty="0"/>
                  <a:t> star (PNS)</a:t>
                </a:r>
                <a:endParaRPr lang="ru-RU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5BF5D35-A721-D66A-7472-CF7FB0B2D9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720" y="1002684"/>
                <a:ext cx="6592088" cy="5505320"/>
              </a:xfrm>
              <a:blipFill>
                <a:blip r:embed="rId2"/>
                <a:stretch>
                  <a:fillRect l="-1388" t="-2212" r="-1665" b="-8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 descr="Изображение выглядит как Вселенная, снимок экрана, Астрономический объект, тума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F66ADF5B-94D0-D91F-517C-06149E295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47" y="1681263"/>
            <a:ext cx="4762500" cy="300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8C3B1-5185-304E-4585-9657B422DB85}"/>
              </a:ext>
            </a:extLst>
          </p:cNvPr>
          <p:cNvSpPr txBox="1"/>
          <p:nvPr/>
        </p:nvSpPr>
        <p:spPr>
          <a:xfrm>
            <a:off x="7525576" y="5641517"/>
            <a:ext cx="417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H.-Th. </a:t>
            </a:r>
            <a:r>
              <a:rPr lang="en-GB" dirty="0" err="1">
                <a:solidFill>
                  <a:schemeClr val="accent6"/>
                </a:solidFill>
              </a:rPr>
              <a:t>Janka</a:t>
            </a:r>
            <a:r>
              <a:rPr lang="en-GB" dirty="0">
                <a:solidFill>
                  <a:schemeClr val="accent6"/>
                </a:solidFill>
              </a:rPr>
              <a:t>, Ann Rev </a:t>
            </a:r>
            <a:r>
              <a:rPr lang="en-GB" dirty="0" err="1">
                <a:solidFill>
                  <a:schemeClr val="accent6"/>
                </a:solidFill>
              </a:rPr>
              <a:t>Nucl</a:t>
            </a:r>
            <a:r>
              <a:rPr lang="en-GB" dirty="0">
                <a:solidFill>
                  <a:schemeClr val="accent6"/>
                </a:solidFill>
              </a:rPr>
              <a:t> Part Sci (2012)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2DB864-9CAA-A644-18CE-6922677B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4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102DB-DC4C-4704-897D-4F961551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/>
          <a:lstStyle/>
          <a:p>
            <a:pPr algn="ctr"/>
            <a:r>
              <a:rPr lang="en-US" dirty="0"/>
              <a:t>Dependence on the progenitor mass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CFE5505-1DE9-44D6-A9B5-0E777ABFE9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6888"/>
                <a:ext cx="4282440" cy="5125986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US" sz="2600" b="1" dirty="0"/>
                  <a:t>High magnetic fields: </a:t>
                </a:r>
              </a:p>
              <a:p>
                <a:pPr lvl="1" algn="just"/>
                <a:r>
                  <a:rPr lang="en-US" sz="1900" dirty="0"/>
                  <a:t>1.5 times lower explosion energy for high field model 20-1e12 in comparison to the model Do-1e12</a:t>
                </a:r>
              </a:p>
              <a:p>
                <a:pPr lvl="1" algn="just"/>
                <a:r>
                  <a:rPr lang="en-US" sz="1900" dirty="0"/>
                  <a:t>High level of collimation with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</m:t>
                    </m:r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−0.3</m:t>
                    </m:r>
                  </m:oMath>
                </a14:m>
                <a:endParaRPr lang="en-US" sz="1900" dirty="0"/>
              </a:p>
              <a:p>
                <a:pPr lvl="1" algn="just"/>
                <a:r>
                  <a:rPr lang="en-US" sz="1900" b="1" dirty="0"/>
                  <a:t>No sign change for the PNS velocity</a:t>
                </a:r>
                <a:endParaRPr lang="ru-RU" sz="2600" b="1" dirty="0"/>
              </a:p>
              <a:p>
                <a:pPr algn="just"/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GB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model has a lower differential rotation after the collapse and  a lower fallback accretion rate </a:t>
                </a:r>
              </a:p>
              <a:p>
                <a:pPr algn="just"/>
                <a:r>
                  <a:rPr lang="en-US" sz="2400" dirty="0"/>
                  <a:t>Thus, the dynamics is more regular, than in the corresponding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𝟑𝟓</m:t>
                    </m:r>
                    <m:sSub>
                      <m:sSub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model, and the field does not grow such efficiently below the equator, resulting in a weaker explosion there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CFE5505-1DE9-44D6-A9B5-0E777ABFE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6888"/>
                <a:ext cx="4282440" cy="5125986"/>
              </a:xfrm>
              <a:blipFill>
                <a:blip r:embed="rId2"/>
                <a:stretch>
                  <a:fillRect l="-1994" t="-2259" r="-17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7E78C-8C23-49F8-8F2B-0A79F21D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84F6C1-7C5F-4CE1-B7AD-D6096F7A6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36" y="1169248"/>
            <a:ext cx="5662996" cy="4518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DE6B62-5A23-4244-BC2B-3003A845C343}"/>
              </a:ext>
            </a:extLst>
          </p:cNvPr>
          <p:cNvSpPr txBox="1"/>
          <p:nvPr/>
        </p:nvSpPr>
        <p:spPr>
          <a:xfrm>
            <a:off x="6096000" y="4363273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20-3e10, 1011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p.b.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012C-B1F3-43D4-9953-C821E8AB4C2F}"/>
              </a:ext>
            </a:extLst>
          </p:cNvPr>
          <p:cNvSpPr txBox="1"/>
          <p:nvPr/>
        </p:nvSpPr>
        <p:spPr>
          <a:xfrm>
            <a:off x="8903575" y="4363274"/>
            <a:ext cx="135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20-1e12, 415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p.b.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110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471463-3281-B7D4-8429-4A4F3152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523" y="841457"/>
            <a:ext cx="2075956" cy="18311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12644-03E2-E3DE-AC82-5B21EC57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3" y="111768"/>
            <a:ext cx="10940713" cy="78493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Further work o</a:t>
            </a:r>
            <a:r>
              <a:rPr lang="en-US" dirty="0"/>
              <a:t>n the way to </a:t>
            </a:r>
            <a:r>
              <a:rPr lang="ru-RU" dirty="0"/>
              <a:t>3</a:t>
            </a:r>
            <a:r>
              <a:rPr lang="en-US" dirty="0"/>
              <a:t>D MRSN models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9FEA24-58E2-1E67-530A-35A478CA5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20" y="841458"/>
            <a:ext cx="7430765" cy="588001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b="1" i="1" dirty="0"/>
              <a:t>Developed features in 3D MHD code:</a:t>
            </a:r>
          </a:p>
          <a:p>
            <a:pPr algn="just"/>
            <a:r>
              <a:rPr lang="en-US" i="1" dirty="0"/>
              <a:t>PLM, </a:t>
            </a:r>
            <a:r>
              <a:rPr lang="en-GB" i="1" dirty="0"/>
              <a:t>PPM</a:t>
            </a:r>
            <a:r>
              <a:rPr lang="ru-RU" b="1" dirty="0"/>
              <a:t> </a:t>
            </a:r>
            <a:r>
              <a:rPr lang="en-GB" dirty="0"/>
              <a:t>(</a:t>
            </a:r>
            <a:r>
              <a:rPr lang="en-GB" i="1" dirty="0" err="1">
                <a:solidFill>
                  <a:schemeClr val="accent5">
                    <a:lumMod val="75000"/>
                  </a:schemeClr>
                </a:solidFill>
              </a:rPr>
              <a:t>Mignone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JCP 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(2014)</a:t>
            </a:r>
            <a:r>
              <a:rPr lang="en-GB" dirty="0"/>
              <a:t>) and </a:t>
            </a:r>
            <a:r>
              <a:rPr lang="en-GB" i="1" dirty="0"/>
              <a:t>MP5 (</a:t>
            </a:r>
            <a:r>
              <a:rPr lang="en-GB" i="1" dirty="0">
                <a:solidFill>
                  <a:schemeClr val="accent1"/>
                </a:solidFill>
              </a:rPr>
              <a:t>Suresh &amp; Huynh (1997)</a:t>
            </a:r>
            <a:r>
              <a:rPr lang="en-GB" i="1" dirty="0"/>
              <a:t>)</a:t>
            </a:r>
            <a:r>
              <a:rPr lang="ru-RU" dirty="0"/>
              <a:t> </a:t>
            </a:r>
            <a:r>
              <a:rPr lang="en-US" dirty="0"/>
              <a:t>spatial reconstructions</a:t>
            </a:r>
            <a:r>
              <a:rPr lang="ru-RU" dirty="0"/>
              <a:t> + </a:t>
            </a:r>
            <a:r>
              <a:rPr lang="en-US" dirty="0"/>
              <a:t>TVD Runge-</a:t>
            </a:r>
            <a:r>
              <a:rPr lang="en-US" dirty="0" err="1"/>
              <a:t>Kutta</a:t>
            </a:r>
            <a:r>
              <a:rPr lang="en-US" dirty="0"/>
              <a:t> methods in time </a:t>
            </a:r>
            <a:r>
              <a:rPr lang="ru-RU" dirty="0"/>
              <a:t>(</a:t>
            </a:r>
            <a:r>
              <a:rPr lang="en-US" i="1" dirty="0">
                <a:solidFill>
                  <a:srgbClr val="C00000"/>
                </a:solidFill>
              </a:rPr>
              <a:t>Shu &amp; </a:t>
            </a:r>
            <a:r>
              <a:rPr lang="en-US" i="1" dirty="0" err="1">
                <a:solidFill>
                  <a:srgbClr val="C00000"/>
                </a:solidFill>
              </a:rPr>
              <a:t>Osher</a:t>
            </a:r>
            <a:r>
              <a:rPr lang="en-US" i="1" dirty="0">
                <a:solidFill>
                  <a:srgbClr val="C00000"/>
                </a:solidFill>
              </a:rPr>
              <a:t> (1988)</a:t>
            </a:r>
            <a:r>
              <a:rPr lang="en-US" dirty="0"/>
              <a:t>)</a:t>
            </a:r>
            <a:r>
              <a:rPr lang="ru-RU" b="1" dirty="0"/>
              <a:t>  </a:t>
            </a:r>
          </a:p>
          <a:p>
            <a:pPr algn="just"/>
            <a:r>
              <a:rPr lang="en-GB" b="1" i="1" dirty="0"/>
              <a:t>HLL</a:t>
            </a:r>
            <a:r>
              <a:rPr lang="en-US" b="1" i="1" dirty="0"/>
              <a:t>-</a:t>
            </a:r>
            <a:r>
              <a:rPr lang="en-US" dirty="0"/>
              <a:t>family methods for fluxes calculation</a:t>
            </a:r>
            <a:r>
              <a:rPr lang="en-GB" dirty="0"/>
              <a:t> (</a:t>
            </a:r>
            <a:r>
              <a:rPr lang="en-US" i="1" dirty="0" err="1">
                <a:solidFill>
                  <a:schemeClr val="accent6"/>
                </a:solidFill>
              </a:rPr>
              <a:t>Harten</a:t>
            </a:r>
            <a:r>
              <a:rPr lang="en-US" i="1" dirty="0">
                <a:solidFill>
                  <a:schemeClr val="accent6"/>
                </a:solidFill>
              </a:rPr>
              <a:t>, Lax &amp; Van Leer, SIAM Review (1983)</a:t>
            </a:r>
            <a:r>
              <a:rPr lang="en-US" i="1" dirty="0"/>
              <a:t>;</a:t>
            </a:r>
            <a:r>
              <a:rPr lang="en-US" dirty="0"/>
              <a:t> 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Miyoshi &amp; </a:t>
            </a:r>
            <a:r>
              <a:rPr lang="en-GB" i="1" dirty="0" err="1">
                <a:solidFill>
                  <a:schemeClr val="accent5">
                    <a:lumMod val="75000"/>
                  </a:schemeClr>
                </a:solidFill>
              </a:rPr>
              <a:t>Kusano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JCP 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(2005)</a:t>
            </a:r>
            <a:r>
              <a:rPr lang="en-GB" dirty="0"/>
              <a:t>)</a:t>
            </a:r>
            <a:endParaRPr lang="ru-RU" dirty="0"/>
          </a:p>
          <a:p>
            <a:pPr algn="just"/>
            <a:r>
              <a:rPr lang="en-US" dirty="0"/>
              <a:t>“Dendritic grid” usage </a:t>
            </a:r>
            <a:r>
              <a:rPr lang="en-GB" dirty="0"/>
              <a:t>(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Skinner et al, </a:t>
            </a:r>
            <a:r>
              <a:rPr lang="en-GB" i="1" dirty="0" err="1">
                <a:solidFill>
                  <a:schemeClr val="accent5">
                    <a:lumMod val="75000"/>
                  </a:schemeClr>
                </a:solidFill>
              </a:rPr>
              <a:t>ApJ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accent5">
                    <a:lumMod val="75000"/>
                  </a:schemeClr>
                </a:solidFill>
              </a:rPr>
              <a:t>Suppl</a:t>
            </a:r>
            <a:r>
              <a:rPr lang="en-GB" i="1" dirty="0">
                <a:solidFill>
                  <a:schemeClr val="accent5">
                    <a:lumMod val="75000"/>
                  </a:schemeClr>
                </a:solidFill>
              </a:rPr>
              <a:t> (2019)</a:t>
            </a:r>
            <a:r>
              <a:rPr lang="en-GB" dirty="0"/>
              <a:t>) </a:t>
            </a:r>
            <a:r>
              <a:rPr lang="en-US" dirty="0"/>
              <a:t>to avoid stringent CFL condition near the axis </a:t>
            </a:r>
            <a:r>
              <a:rPr lang="en-GB" dirty="0"/>
              <a:t>(</a:t>
            </a:r>
            <a:r>
              <a:rPr lang="en-US" dirty="0"/>
              <a:t>SMR-like </a:t>
            </a:r>
            <a:r>
              <a:rPr lang="en-US" dirty="0" err="1"/>
              <a:t>derefinement</a:t>
            </a:r>
            <a:r>
              <a:rPr lang="en-GB" dirty="0"/>
              <a:t>, </a:t>
            </a:r>
            <a:r>
              <a:rPr lang="en-GB" dirty="0">
                <a:solidFill>
                  <a:srgbClr val="FF0000"/>
                </a:solidFill>
              </a:rPr>
              <a:t>~</a:t>
            </a:r>
            <a:r>
              <a:rPr lang="en-US" dirty="0">
                <a:solidFill>
                  <a:srgbClr val="FF0000"/>
                </a:solidFill>
              </a:rPr>
              <a:t>x1000 speed-up</a:t>
            </a:r>
            <a:r>
              <a:rPr lang="en-GB" dirty="0"/>
              <a:t>)</a:t>
            </a:r>
            <a:endParaRPr lang="ru-RU" dirty="0"/>
          </a:p>
          <a:p>
            <a:pPr algn="just"/>
            <a:r>
              <a:rPr lang="en-US" dirty="0"/>
              <a:t>Quasi-</a:t>
            </a:r>
            <a:r>
              <a:rPr lang="en-US" dirty="0" err="1"/>
              <a:t>Lagrangian</a:t>
            </a:r>
            <a:r>
              <a:rPr lang="en-US" dirty="0"/>
              <a:t> method with moving grid for differential rotation, as in “DISCO” code </a:t>
            </a:r>
            <a:r>
              <a:rPr lang="ru-RU" dirty="0"/>
              <a:t>(</a:t>
            </a:r>
            <a:r>
              <a:rPr lang="en-US" i="1" dirty="0">
                <a:solidFill>
                  <a:srgbClr val="00B050"/>
                </a:solidFill>
              </a:rPr>
              <a:t>Duffel, </a:t>
            </a:r>
            <a:r>
              <a:rPr lang="en-US" i="1" dirty="0" err="1">
                <a:solidFill>
                  <a:srgbClr val="00B050"/>
                </a:solidFill>
              </a:rPr>
              <a:t>ApJ</a:t>
            </a: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en-US" i="1" dirty="0">
                <a:solidFill>
                  <a:srgbClr val="00B050"/>
                </a:solidFill>
              </a:rPr>
              <a:t>Suppl (2016)</a:t>
            </a:r>
            <a:r>
              <a:rPr lang="ru-RU" dirty="0"/>
              <a:t>)</a:t>
            </a:r>
          </a:p>
          <a:p>
            <a:pPr algn="just"/>
            <a:r>
              <a:rPr lang="en-US" dirty="0"/>
              <a:t>MHD-scheme utilizes GLM-type divergence cleaning </a:t>
            </a:r>
            <a:r>
              <a:rPr lang="en-GB" dirty="0"/>
              <a:t>(</a:t>
            </a:r>
            <a:r>
              <a:rPr lang="en-GB" i="1" dirty="0" err="1">
                <a:solidFill>
                  <a:schemeClr val="accent1"/>
                </a:solidFill>
              </a:rPr>
              <a:t>Dedner</a:t>
            </a:r>
            <a:r>
              <a:rPr lang="en-GB" i="1" dirty="0">
                <a:solidFill>
                  <a:schemeClr val="accent1"/>
                </a:solidFill>
              </a:rPr>
              <a:t> et al, JCP (2002)</a:t>
            </a:r>
            <a:r>
              <a:rPr lang="ru-RU" dirty="0"/>
              <a:t>) </a:t>
            </a:r>
            <a:r>
              <a:rPr lang="en-US" dirty="0"/>
              <a:t>in its Galilean-invariant form </a:t>
            </a:r>
            <a:r>
              <a:rPr lang="ru-RU" dirty="0"/>
              <a:t>(</a:t>
            </a:r>
            <a:r>
              <a:rPr lang="en-US" dirty="0"/>
              <a:t>“GIZMO” code by </a:t>
            </a:r>
            <a:r>
              <a:rPr lang="en-GB" i="1" dirty="0">
                <a:solidFill>
                  <a:schemeClr val="accent2"/>
                </a:solidFill>
              </a:rPr>
              <a:t>Hopkins &amp; </a:t>
            </a:r>
            <a:r>
              <a:rPr lang="en-GB" i="1" dirty="0" err="1">
                <a:solidFill>
                  <a:schemeClr val="accent2"/>
                </a:solidFill>
              </a:rPr>
              <a:t>Raives</a:t>
            </a:r>
            <a:r>
              <a:rPr lang="en-GB" i="1" dirty="0">
                <a:solidFill>
                  <a:schemeClr val="accent2"/>
                </a:solidFill>
              </a:rPr>
              <a:t>, MNRAS (2016)</a:t>
            </a:r>
            <a:r>
              <a:rPr lang="en-GB" dirty="0"/>
              <a:t>)</a:t>
            </a:r>
            <a:r>
              <a:rPr lang="ru-RU" dirty="0"/>
              <a:t> 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b="1" dirty="0"/>
              <a:t>Hybrid </a:t>
            </a:r>
            <a:r>
              <a:rPr lang="en-US" b="1" dirty="0" err="1"/>
              <a:t>Coarray</a:t>
            </a:r>
            <a:r>
              <a:rPr lang="en-US" b="1" dirty="0"/>
              <a:t> Fortran/OpenMP parallelization </a:t>
            </a:r>
            <a:r>
              <a:rPr lang="en-US" dirty="0"/>
              <a:t>(for 3D simulations and 2D MRI-resolving models)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DC0EB-E966-2C54-36EC-273E478A828D}"/>
              </a:ext>
            </a:extLst>
          </p:cNvPr>
          <p:cNvSpPr txBox="1"/>
          <p:nvPr/>
        </p:nvSpPr>
        <p:spPr>
          <a:xfrm flipH="1">
            <a:off x="9144726" y="5759840"/>
            <a:ext cx="1674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Fig.: example of computational grid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44E983-C1BE-489B-9C92-0F1E18D5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C6DDA-BEC4-4C5B-BB88-061172F331E7}" type="slidenum">
              <a:rPr lang="ru-RU" smtClean="0"/>
              <a:t>21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7831AF-31E0-4BFB-9F6D-9B4821E5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70" y="841457"/>
            <a:ext cx="1884552" cy="16732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DC0EC3-48B7-4494-96C9-C002DE713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13" y="2755968"/>
            <a:ext cx="3212219" cy="28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2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63EC7-BA40-C9D8-A6D6-A975B2A1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1"/>
            <a:ext cx="10515600" cy="116938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Further work on neutrino supported NS kick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9F2AE82-3D94-5F2F-138A-AA41DFD40C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8385"/>
                <a:ext cx="10515600" cy="5210613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en-GB" dirty="0"/>
                  <a:t>In strong magnetic field of the supernova envelope a motion of particles is quantized perpendicular to the magnetic field (Landau quantization)</a:t>
                </a:r>
                <a:endParaRPr lang="ru-RU" dirty="0"/>
              </a:p>
              <a:p>
                <a:pPr algn="just"/>
                <a:r>
                  <a:rPr lang="en-GB" dirty="0"/>
                  <a:t>Beta processes </a:t>
                </a:r>
                <a:r>
                  <a:rPr lang="ru-RU" b="1" dirty="0"/>
                  <a:t>(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sub>
                    </m:sSub>
                  </m:oMath>
                </a14:m>
                <a:r>
                  <a:rPr lang="en-GB" b="1" dirty="0"/>
                  <a:t>)</a:t>
                </a:r>
                <a:r>
                  <a:rPr lang="en-GB" dirty="0"/>
                  <a:t> are modified in strong field due to phase volume change as well as modifications in wave-functions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dirty="0"/>
                  <a:t>  </a:t>
                </a:r>
                <a:r>
                  <a:rPr lang="ru-RU" dirty="0"/>
                  <a:t>(</a:t>
                </a:r>
                <a:r>
                  <a:rPr lang="en-GB" dirty="0"/>
                  <a:t>see, e.g.</a:t>
                </a:r>
                <a:r>
                  <a:rPr lang="ru-RU" dirty="0"/>
                  <a:t>,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2"/>
                    </a:solidFill>
                  </a:rPr>
                  <a:t>Chugai (1984)</a:t>
                </a:r>
                <a:r>
                  <a:rPr lang="en-GB" dirty="0"/>
                  <a:t>, </a:t>
                </a:r>
                <a:r>
                  <a:rPr lang="en-GB" dirty="0">
                    <a:solidFill>
                      <a:schemeClr val="accent6"/>
                    </a:solidFill>
                  </a:rPr>
                  <a:t>Arras &amp; Lai (1999)</a:t>
                </a:r>
                <a:r>
                  <a:rPr lang="en-GB" dirty="0"/>
                  <a:t>, </a:t>
                </a:r>
                <a:r>
                  <a:rPr lang="en-GB" dirty="0" err="1">
                    <a:solidFill>
                      <a:schemeClr val="accent1"/>
                    </a:solidFill>
                  </a:rPr>
                  <a:t>Ognev</a:t>
                </a:r>
                <a:r>
                  <a:rPr lang="en-GB" dirty="0">
                    <a:solidFill>
                      <a:schemeClr val="accent1"/>
                    </a:solidFill>
                  </a:rPr>
                  <a:t> (2016) </a:t>
                </a:r>
                <a:r>
                  <a:rPr lang="en-GB" dirty="0"/>
                  <a:t>and references therein)</a:t>
                </a:r>
                <a:endParaRPr lang="ru-RU" dirty="0"/>
              </a:p>
              <a:p>
                <a:pPr algn="just"/>
                <a:r>
                  <a:rPr lang="en-GB" dirty="0"/>
                  <a:t>For pure dipole field case no substantial PNS kick was found recently in 3D GRMHD simulations with inclusion of these effects </a:t>
                </a:r>
                <a:r>
                  <a:rPr lang="ru-RU" dirty="0"/>
                  <a:t>(</a:t>
                </a:r>
                <a:r>
                  <a:rPr lang="en-GB" dirty="0">
                    <a:solidFill>
                      <a:schemeClr val="accent1"/>
                    </a:solidFill>
                  </a:rPr>
                  <a:t>Kuroda (2021)</a:t>
                </a:r>
                <a:r>
                  <a:rPr lang="en-GB" dirty="0"/>
                  <a:t>)</a:t>
                </a:r>
                <a:endParaRPr lang="ru-RU" dirty="0"/>
              </a:p>
              <a:p>
                <a:pPr algn="just"/>
                <a:r>
                  <a:rPr lang="en-GB" dirty="0"/>
                  <a:t>Momentum transfer from neutrinos to matter in asymmetric field may be a possible source for the fastest kick velocities gain </a:t>
                </a:r>
                <a:r>
                  <a:rPr lang="en-GB" b="1" dirty="0"/>
                  <a:t>&gt;1000 km/s </a:t>
                </a:r>
                <a:r>
                  <a:rPr lang="ru-RU" dirty="0"/>
                  <a:t>(</a:t>
                </a:r>
                <a:r>
                  <a:rPr lang="en-GB" dirty="0"/>
                  <a:t>see estimations by </a:t>
                </a:r>
                <a:r>
                  <a:rPr lang="en-GB" dirty="0">
                    <a:solidFill>
                      <a:schemeClr val="accent1"/>
                    </a:solidFill>
                  </a:rPr>
                  <a:t>Bisnovatyi-Kogan (1993) </a:t>
                </a:r>
                <a:r>
                  <a:rPr lang="en-GB" dirty="0"/>
                  <a:t>and</a:t>
                </a:r>
                <a:r>
                  <a:rPr lang="en-GB" dirty="0">
                    <a:solidFill>
                      <a:schemeClr val="accent6"/>
                    </a:solidFill>
                  </a:rPr>
                  <a:t> Lai (2001)</a:t>
                </a:r>
                <a:r>
                  <a:rPr lang="en-GB" dirty="0"/>
                  <a:t>)</a:t>
                </a:r>
                <a:r>
                  <a:rPr lang="ru-RU" dirty="0"/>
                  <a:t> </a:t>
                </a:r>
                <a:endParaRPr lang="en-GB" dirty="0"/>
              </a:p>
              <a:p>
                <a:pPr algn="just"/>
                <a:r>
                  <a:rPr lang="en-GB" b="1" dirty="0"/>
                  <a:t>We plan to incorporate these effects in future + consider a 3D MHD model due to a broader range of possible fluid instabilities </a:t>
                </a:r>
              </a:p>
              <a:p>
                <a:pPr algn="just"/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9F2AE82-3D94-5F2F-138A-AA41DFD40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8385"/>
                <a:ext cx="10515600" cy="5210613"/>
              </a:xfrm>
              <a:blipFill>
                <a:blip r:embed="rId2"/>
                <a:stretch>
                  <a:fillRect l="-928" t="-2339" r="-9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433032-2FA1-F17A-BAEB-A92C2C70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36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98B65-6D46-A760-CA56-0D8E440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83"/>
            <a:ext cx="10515600" cy="939235"/>
          </a:xfrm>
        </p:spPr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1F349CC-A0AF-0DFE-7C9F-5EF0B32487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69817"/>
                <a:ext cx="10515600" cy="4992071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/>
                <a:r>
                  <a:rPr lang="ru-RU" dirty="0"/>
                  <a:t>МР механизм взрыва коллапсирующих сверхновых и возможное возникновение кика нейтронных звезд исследовались при наличии магнитного поля с нарушенной зеркальной симметрией в ядре массивной звезды</a:t>
                </a:r>
                <a:r>
                  <a:rPr lang="en-US" dirty="0"/>
                  <a:t>, </a:t>
                </a:r>
                <a:r>
                  <a:rPr lang="ru-RU" dirty="0"/>
                  <a:t>а также для двух различных масс звезд (35 и 20 </a:t>
                </a:r>
                <a:r>
                  <a:rPr lang="en-US" dirty="0" err="1"/>
                  <a:t>Msol</a:t>
                </a:r>
                <a:r>
                  <a:rPr lang="en-US" dirty="0"/>
                  <a:t>)</a:t>
                </a:r>
                <a:r>
                  <a:rPr lang="ru-RU" dirty="0"/>
                  <a:t> в рамках двумерных МГД-моделей</a:t>
                </a:r>
              </a:p>
              <a:p>
                <a:pPr algn="just"/>
                <a:r>
                  <a:rPr lang="ru-RU" dirty="0"/>
                  <a:t>В такой постановке </a:t>
                </a:r>
                <a:r>
                  <a:rPr lang="ru-RU" b="1" dirty="0"/>
                  <a:t>для трех разных моделей генерации асимметрии взрыва</a:t>
                </a:r>
                <a:r>
                  <a:rPr lang="ru-RU" dirty="0"/>
                  <a:t> МР механизм предсказывает скорости нейтронных звезд порядка </a:t>
                </a:r>
                <a:r>
                  <a:rPr lang="ru-RU" b="1" dirty="0"/>
                  <a:t>нескольких сотен километров в секунду</a:t>
                </a:r>
                <a:r>
                  <a:rPr lang="en-GB" b="1" dirty="0"/>
                  <a:t> </a:t>
                </a:r>
              </a:p>
              <a:p>
                <a:pPr algn="just"/>
                <a:r>
                  <a:rPr lang="ru-RU" dirty="0"/>
                  <a:t>Случаи суперпозиции </a:t>
                </a:r>
                <a:r>
                  <a:rPr lang="ru-RU" b="1" dirty="0"/>
                  <a:t>«диполь + квадруполь» </a:t>
                </a:r>
                <a:r>
                  <a:rPr lang="ru-RU" dirty="0"/>
                  <a:t>и</a:t>
                </a:r>
                <a:r>
                  <a:rPr lang="ru-RU" b="1" dirty="0"/>
                  <a:t> «смещенный диполь» </a:t>
                </a:r>
                <a:r>
                  <a:rPr lang="ru-RU" dirty="0"/>
                  <a:t>предсказывают скорости НЗ несколько выше, чем случай </a:t>
                </a:r>
                <a:r>
                  <a:rPr lang="ru-RU" b="1" dirty="0"/>
                  <a:t>«диполь + тороидальное поле»</a:t>
                </a:r>
                <a:r>
                  <a:rPr lang="ru-RU" dirty="0"/>
                  <a:t>, особенно в случае сильных</a:t>
                </a:r>
                <a:r>
                  <a:rPr lang="en-GB" dirty="0"/>
                  <a:t> </a:t>
                </a:r>
                <a:r>
                  <a:rPr lang="ru-RU" dirty="0"/>
                  <a:t>начальных полей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ru-RU" dirty="0"/>
              </a:p>
              <a:p>
                <a:pPr algn="just"/>
                <a:r>
                  <a:rPr lang="ru-RU" dirty="0"/>
                  <a:t>Результаты расчетов </a:t>
                </a:r>
                <a:r>
                  <a:rPr lang="ru-RU" b="1" dirty="0"/>
                  <a:t>находятся в согласии с наблюдательными данными</a:t>
                </a:r>
                <a:r>
                  <a:rPr lang="ru-RU" dirty="0"/>
                  <a:t> для большинства нейтронных звезд </a:t>
                </a:r>
                <a:r>
                  <a:rPr lang="en-GB" dirty="0"/>
                  <a:t>(100-</a:t>
                </a:r>
                <a:r>
                  <a:rPr lang="ru-RU" dirty="0"/>
                  <a:t>5</a:t>
                </a:r>
                <a:r>
                  <a:rPr lang="en-GB" dirty="0"/>
                  <a:t>00 km/s)</a:t>
                </a:r>
                <a:endParaRPr lang="ru-RU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1F349CC-A0AF-0DFE-7C9F-5EF0B32487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69817"/>
                <a:ext cx="10515600" cy="4992071"/>
              </a:xfrm>
              <a:blipFill>
                <a:blip r:embed="rId2"/>
                <a:stretch>
                  <a:fillRect l="-870" t="-2442" r="-1043" b="-18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F8D631C-478B-97D1-3DD6-840732540A67}"/>
              </a:ext>
            </a:extLst>
          </p:cNvPr>
          <p:cNvSpPr txBox="1"/>
          <p:nvPr/>
        </p:nvSpPr>
        <p:spPr>
          <a:xfrm flipH="1">
            <a:off x="4284233" y="6085289"/>
            <a:ext cx="3623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Спасибо за внимание! </a:t>
            </a:r>
            <a:r>
              <a:rPr lang="ru-RU" sz="2400" b="1" dirty="0">
                <a:sym typeface="Wingdings" panose="05000000000000000000" pitchFamily="2" charset="2"/>
              </a:rPr>
              <a:t></a:t>
            </a:r>
            <a:endParaRPr lang="ru-RU" sz="24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62C50B-03C2-2B1D-99F4-7E415669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21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1E6DF-ABB5-204E-63AE-0E9967FAB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Add.: Neutrino physics – leakage scheme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03C02A-3F96-4FB5-EAAF-E832B23FE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28030"/>
              </a:xfrm>
            </p:spPr>
            <p:txBody>
              <a:bodyPr>
                <a:normAutofit/>
              </a:bodyPr>
              <a:lstStyle/>
              <a:p>
                <a:r>
                  <a:rPr lang="en-GB" b="1" dirty="0"/>
                  <a:t>Pre-bounce</a:t>
                </a:r>
                <a:r>
                  <a:rPr lang="ru-RU" dirty="0"/>
                  <a:t> – </a:t>
                </a:r>
                <a:r>
                  <a:rPr lang="en-GB" dirty="0"/>
                  <a:t>deleptonization scheme by </a:t>
                </a:r>
                <a:r>
                  <a:rPr lang="en-GB" dirty="0" err="1">
                    <a:solidFill>
                      <a:schemeClr val="accent1"/>
                    </a:solidFill>
                  </a:rPr>
                  <a:t>Liebendorfer</a:t>
                </a:r>
                <a:r>
                  <a:rPr lang="en-GB" dirty="0">
                    <a:solidFill>
                      <a:schemeClr val="accent1"/>
                    </a:solidFill>
                  </a:rPr>
                  <a:t> (2005)</a:t>
                </a:r>
                <a:r>
                  <a:rPr lang="ru-RU" dirty="0"/>
                  <a:t> </a:t>
                </a:r>
                <a:r>
                  <a:rPr lang="en-GB" dirty="0"/>
                  <a:t>during collapse</a:t>
                </a:r>
                <a:endParaRPr lang="ru-RU" dirty="0"/>
              </a:p>
              <a:p>
                <a:pPr lvl="1"/>
                <a:r>
                  <a:rPr lang="en-GB" dirty="0"/>
                  <a:t>Based on 1D hydrodynamics + Boltzmann neutrino transport</a:t>
                </a:r>
                <a:endParaRPr lang="ru-RU" dirty="0"/>
              </a:p>
              <a:p>
                <a:pPr lvl="1"/>
                <a:r>
                  <a:rPr lang="en-GB" dirty="0"/>
                  <a:t>Approximate fitting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/>
                  <a:t> + </a:t>
                </a:r>
                <a:r>
                  <a:rPr lang="en-GB" dirty="0"/>
                  <a:t>entropy leakage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en-GB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ru-RU" dirty="0"/>
                  <a:t> </a:t>
                </a:r>
              </a:p>
              <a:p>
                <a:r>
                  <a:rPr lang="en-GB" b="1" dirty="0"/>
                  <a:t>Post-bounce</a:t>
                </a:r>
                <a:r>
                  <a:rPr lang="en-GB" dirty="0"/>
                  <a:t> </a:t>
                </a:r>
                <a:r>
                  <a:rPr lang="ru-RU" dirty="0"/>
                  <a:t>–</a:t>
                </a:r>
                <a:r>
                  <a:rPr lang="en-GB" dirty="0" err="1"/>
                  <a:t>multiflavour</a:t>
                </a:r>
                <a:r>
                  <a:rPr lang="en-GB" dirty="0"/>
                  <a:t> neutrino cooling/heating scheme for electron neutrinos and antineutrinos (</a:t>
                </a:r>
                <a:r>
                  <a:rPr lang="en-GB" dirty="0">
                    <a:solidFill>
                      <a:schemeClr val="accent5">
                        <a:lumMod val="75000"/>
                      </a:schemeClr>
                    </a:solidFill>
                  </a:rPr>
                  <a:t>O’Connor &amp; Ott (2010)</a:t>
                </a:r>
                <a:r>
                  <a:rPr lang="en-GB" dirty="0"/>
                  <a:t>,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Rosswog</a:t>
                </a:r>
                <a:r>
                  <a:rPr lang="en-GB" dirty="0">
                    <a:solidFill>
                      <a:schemeClr val="accent6"/>
                    </a:solidFill>
                  </a:rPr>
                  <a:t> &amp; </a:t>
                </a:r>
                <a:r>
                  <a:rPr lang="en-GB" dirty="0" err="1">
                    <a:solidFill>
                      <a:schemeClr val="accent6"/>
                    </a:solidFill>
                  </a:rPr>
                  <a:t>Liebendorfer</a:t>
                </a:r>
                <a:r>
                  <a:rPr lang="en-GB" dirty="0">
                    <a:solidFill>
                      <a:schemeClr val="accent6"/>
                    </a:solidFill>
                  </a:rPr>
                  <a:t> (2003)</a:t>
                </a:r>
                <a:r>
                  <a:rPr lang="en-GB" dirty="0"/>
                  <a:t>, </a:t>
                </a:r>
                <a:r>
                  <a:rPr lang="en-GB" dirty="0" err="1">
                    <a:solidFill>
                      <a:schemeClr val="accent2"/>
                    </a:solidFill>
                  </a:rPr>
                  <a:t>Ruffert</a:t>
                </a:r>
                <a:r>
                  <a:rPr lang="en-GB" dirty="0">
                    <a:solidFill>
                      <a:schemeClr val="accent2"/>
                    </a:solidFill>
                  </a:rPr>
                  <a:t> et al (1996)</a:t>
                </a:r>
                <a:r>
                  <a:rPr lang="en-GB" dirty="0"/>
                  <a:t>)</a:t>
                </a:r>
                <a:r>
                  <a:rPr lang="ru-RU" dirty="0"/>
                  <a:t> </a:t>
                </a:r>
              </a:p>
              <a:p>
                <a:pPr lvl="1"/>
                <a:r>
                  <a:rPr lang="en-GB" dirty="0"/>
                  <a:t>Cooling</a:t>
                </a:r>
                <a:r>
                  <a:rPr lang="ru-RU" dirty="0"/>
                  <a:t>/</a:t>
                </a:r>
                <a:r>
                  <a:rPr lang="en-GB" dirty="0"/>
                  <a:t>Deleptonization</a:t>
                </a:r>
                <a:r>
                  <a:rPr lang="ru-RU" dirty="0"/>
                  <a:t> – </a:t>
                </a:r>
                <a:r>
                  <a:rPr lang="en-GB" dirty="0"/>
                  <a:t>smooth interpolation between diffusive (optically thick) and free emission (optically thin) regimes</a:t>
                </a:r>
                <a:endParaRPr lang="ru-RU" dirty="0"/>
              </a:p>
              <a:p>
                <a:pPr lvl="1"/>
                <a:r>
                  <a:rPr lang="en-GB" dirty="0"/>
                  <a:t>Heating</a:t>
                </a:r>
                <a:r>
                  <a:rPr lang="ru-RU" dirty="0"/>
                  <a:t> – </a:t>
                </a:r>
                <a:r>
                  <a:rPr lang="en-GB" dirty="0"/>
                  <a:t>source term for optically thin layer above the </a:t>
                </a:r>
                <a:r>
                  <a:rPr lang="en-GB" dirty="0" err="1"/>
                  <a:t>neutrinosphere</a:t>
                </a:r>
                <a:r>
                  <a:rPr lang="en-GB" dirty="0"/>
                  <a:t> </a:t>
                </a:r>
                <a:r>
                  <a:rPr lang="en-GB" b="1" dirty="0"/>
                  <a:t>(mimicking to a “gain layer”)</a:t>
                </a:r>
                <a:r>
                  <a:rPr lang="en-GB" dirty="0"/>
                  <a:t> (e.g. </a:t>
                </a:r>
                <a:r>
                  <a:rPr lang="en-GB" dirty="0" err="1">
                    <a:solidFill>
                      <a:srgbClr val="0070C0"/>
                    </a:solidFill>
                  </a:rPr>
                  <a:t>Janka</a:t>
                </a:r>
                <a:r>
                  <a:rPr lang="en-GB" dirty="0">
                    <a:solidFill>
                      <a:srgbClr val="0070C0"/>
                    </a:solidFill>
                  </a:rPr>
                  <a:t> (2001)</a:t>
                </a:r>
                <a:r>
                  <a:rPr lang="en-GB" dirty="0"/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03C02A-3F96-4FB5-EAAF-E832B23FE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28030"/>
              </a:xfrm>
              <a:blipFill>
                <a:blip r:embed="rId2"/>
                <a:stretch>
                  <a:fillRect l="-1043" t="-2201" b="-16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72B5EF-0824-CF53-47E7-0F51193E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3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48A55-58E7-657B-E122-08AE3F0A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Add.: Microprocesses with electron (anti-) neutrinos </a:t>
            </a:r>
            <a:r>
              <a:rPr lang="ru-RU" dirty="0"/>
              <a:t>(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O’Connor &amp; Ott (2010)</a:t>
            </a:r>
            <a:r>
              <a:rPr lang="ru-RU" dirty="0"/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0E4721-632E-0DEE-5C71-958F606F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GB" b="1" dirty="0"/>
              <a:t>Free emission </a:t>
            </a:r>
            <a:r>
              <a:rPr lang="en-GB" dirty="0"/>
              <a:t>(optically thin medium) </a:t>
            </a:r>
            <a:r>
              <a:rPr lang="ru-RU" dirty="0"/>
              <a:t>– </a:t>
            </a:r>
          </a:p>
          <a:p>
            <a:pPr lvl="1"/>
            <a:r>
              <a:rPr lang="en-GB" dirty="0"/>
              <a:t>Beta-captures of electrons </a:t>
            </a:r>
            <a:r>
              <a:rPr lang="ru-RU" dirty="0"/>
              <a:t>(</a:t>
            </a:r>
            <a:r>
              <a:rPr lang="en-GB" dirty="0"/>
              <a:t>neutrino</a:t>
            </a:r>
            <a:r>
              <a:rPr lang="ru-RU" dirty="0"/>
              <a:t>) </a:t>
            </a:r>
            <a:r>
              <a:rPr lang="en-GB" dirty="0"/>
              <a:t>and positrons</a:t>
            </a:r>
            <a:r>
              <a:rPr lang="ru-RU" dirty="0"/>
              <a:t> (</a:t>
            </a:r>
            <a:r>
              <a:rPr lang="en-GB" dirty="0"/>
              <a:t>anti-neutrino</a:t>
            </a:r>
            <a:r>
              <a:rPr lang="ru-RU" dirty="0"/>
              <a:t>) </a:t>
            </a:r>
            <a:r>
              <a:rPr lang="en-GB" dirty="0"/>
              <a:t>by nucleons (</a:t>
            </a:r>
            <a:r>
              <a:rPr lang="en-GB" dirty="0" err="1">
                <a:solidFill>
                  <a:schemeClr val="accent2"/>
                </a:solidFill>
              </a:rPr>
              <a:t>Rosswog</a:t>
            </a:r>
            <a:r>
              <a:rPr lang="en-GB" dirty="0">
                <a:solidFill>
                  <a:schemeClr val="accent2"/>
                </a:solidFill>
              </a:rPr>
              <a:t> &amp; </a:t>
            </a:r>
            <a:r>
              <a:rPr lang="en-GB" dirty="0" err="1">
                <a:solidFill>
                  <a:schemeClr val="accent2"/>
                </a:solidFill>
              </a:rPr>
              <a:t>Liebendorfer</a:t>
            </a:r>
            <a:r>
              <a:rPr lang="en-GB" dirty="0">
                <a:solidFill>
                  <a:schemeClr val="accent2"/>
                </a:solidFill>
              </a:rPr>
              <a:t> (2003)</a:t>
            </a:r>
            <a:r>
              <a:rPr lang="en-GB" dirty="0"/>
              <a:t>)</a:t>
            </a:r>
            <a:endParaRPr lang="ru-RU" dirty="0"/>
          </a:p>
          <a:p>
            <a:pPr lvl="1"/>
            <a:r>
              <a:rPr lang="en-GB" dirty="0"/>
              <a:t>“thermal”</a:t>
            </a:r>
            <a:r>
              <a:rPr lang="ru-RU" dirty="0"/>
              <a:t> </a:t>
            </a:r>
            <a:r>
              <a:rPr lang="en-GB" dirty="0"/>
              <a:t>processes</a:t>
            </a:r>
            <a:r>
              <a:rPr lang="ru-RU" dirty="0"/>
              <a:t> – </a:t>
            </a:r>
            <a:r>
              <a:rPr lang="en-GB" dirty="0"/>
              <a:t>pair annihilation, plasmon decay, photoproduction </a:t>
            </a:r>
            <a:r>
              <a:rPr lang="ru-RU" dirty="0"/>
              <a:t>(</a:t>
            </a:r>
            <a:r>
              <a:rPr lang="en-GB" dirty="0">
                <a:solidFill>
                  <a:schemeClr val="accent6"/>
                </a:solidFill>
              </a:rPr>
              <a:t>Schindler et al (1987)</a:t>
            </a:r>
            <a:r>
              <a:rPr lang="en-GB" dirty="0"/>
              <a:t>)</a:t>
            </a:r>
            <a:endParaRPr lang="ru-RU" dirty="0"/>
          </a:p>
          <a:p>
            <a:r>
              <a:rPr lang="en-GB" b="1" dirty="0"/>
              <a:t>Neutrino diffusion </a:t>
            </a:r>
            <a:r>
              <a:rPr lang="ru-RU" dirty="0"/>
              <a:t>(</a:t>
            </a:r>
            <a:r>
              <a:rPr lang="en-GB" dirty="0"/>
              <a:t>opacity sources, optically thick medium</a:t>
            </a:r>
            <a:r>
              <a:rPr lang="ru-RU" dirty="0"/>
              <a:t>) –</a:t>
            </a:r>
          </a:p>
          <a:p>
            <a:pPr lvl="1"/>
            <a:r>
              <a:rPr lang="en-GB" dirty="0"/>
              <a:t>Absorption on nucleons</a:t>
            </a:r>
            <a:endParaRPr lang="ru-RU" dirty="0"/>
          </a:p>
          <a:p>
            <a:pPr lvl="1"/>
            <a:r>
              <a:rPr lang="en-GB" dirty="0"/>
              <a:t>Elastic</a:t>
            </a:r>
            <a:r>
              <a:rPr lang="ru-RU" dirty="0"/>
              <a:t> </a:t>
            </a:r>
            <a:r>
              <a:rPr lang="en-GB" dirty="0"/>
              <a:t>scattering on nucleons and nuclei</a:t>
            </a:r>
            <a:endParaRPr lang="ru-RU" dirty="0"/>
          </a:p>
          <a:p>
            <a:r>
              <a:rPr lang="en-GB" b="1" dirty="0"/>
              <a:t>Neutrino heating </a:t>
            </a:r>
            <a:r>
              <a:rPr lang="en-GB" dirty="0"/>
              <a:t>above the </a:t>
            </a:r>
            <a:r>
              <a:rPr lang="en-GB" dirty="0" err="1"/>
              <a:t>neutrinosphere</a:t>
            </a:r>
            <a:r>
              <a:rPr lang="en-GB" dirty="0"/>
              <a:t> (optically thin medium) </a:t>
            </a:r>
            <a:r>
              <a:rPr lang="ru-RU" dirty="0"/>
              <a:t>–</a:t>
            </a:r>
          </a:p>
          <a:p>
            <a:pPr lvl="1"/>
            <a:r>
              <a:rPr lang="en-GB" dirty="0"/>
              <a:t>Absorption of neutrino by neutron</a:t>
            </a:r>
            <a:endParaRPr lang="ru-RU" dirty="0"/>
          </a:p>
          <a:p>
            <a:pPr lvl="1"/>
            <a:r>
              <a:rPr lang="en-GB" dirty="0"/>
              <a:t>Absorption of antineutrino by proton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6A713A-F6A6-3A9F-2340-C2311570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1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10EF94-C25A-68BB-67BE-ECE6F4BF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19" y="1638137"/>
            <a:ext cx="6168775" cy="500351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Разработаны для решения уравнений сжимаемых сплошных сред в форме законов сохранения (</a:t>
            </a:r>
            <a:r>
              <a:rPr lang="ru-RU" dirty="0">
                <a:solidFill>
                  <a:schemeClr val="accent5"/>
                </a:solidFill>
              </a:rPr>
              <a:t>С.К. Годунов, </a:t>
            </a:r>
            <a:r>
              <a:rPr lang="ru-RU" dirty="0" err="1">
                <a:solidFill>
                  <a:schemeClr val="accent5"/>
                </a:solidFill>
              </a:rPr>
              <a:t>Мат.Сборник</a:t>
            </a:r>
            <a:r>
              <a:rPr lang="ru-RU" dirty="0">
                <a:solidFill>
                  <a:schemeClr val="accent5"/>
                </a:solidFill>
              </a:rPr>
              <a:t> (1959)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 Уравнения рассматриваются в терминах эволюции </a:t>
            </a:r>
            <a:r>
              <a:rPr lang="ru-RU" b="1" dirty="0"/>
              <a:t>интегральных величин </a:t>
            </a:r>
            <a:r>
              <a:rPr lang="ru-RU" dirty="0"/>
              <a:t>(массы, импульса, энергии и т.д.) внутри расчетных ячеек (</a:t>
            </a:r>
            <a:r>
              <a:rPr lang="ru-RU" b="1" dirty="0"/>
              <a:t>конечных объемов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Между ячейками возникают состояния, которые можно трактовать как </a:t>
            </a:r>
            <a:r>
              <a:rPr lang="ru-RU" b="1" dirty="0"/>
              <a:t>произвольные разрывы </a:t>
            </a:r>
            <a:r>
              <a:rPr lang="ru-RU" dirty="0"/>
              <a:t>=</a:t>
            </a:r>
            <a:r>
              <a:rPr lang="en-GB" dirty="0"/>
              <a:t>&gt; </a:t>
            </a:r>
            <a:r>
              <a:rPr lang="ru-RU" dirty="0"/>
              <a:t>для вычисления потоков величин между ячейками решается</a:t>
            </a:r>
            <a:r>
              <a:rPr lang="ru-RU" b="1" dirty="0"/>
              <a:t> задача Римана </a:t>
            </a:r>
          </a:p>
          <a:p>
            <a:pPr algn="just"/>
            <a:r>
              <a:rPr lang="ru-RU" dirty="0"/>
              <a:t>Возможны модификации на более высокие порядки при использовании </a:t>
            </a:r>
            <a:r>
              <a:rPr lang="ru-RU" b="1" dirty="0"/>
              <a:t>кусочно-полиномиальных расширений </a:t>
            </a:r>
            <a:r>
              <a:rPr lang="ru-RU" dirty="0"/>
              <a:t>(оригинальный метод Годунова работает с кусочно-постоянными профилями и имеет первый порядок</a:t>
            </a:r>
            <a:r>
              <a:rPr lang="en-US" dirty="0"/>
              <a:t> </a:t>
            </a:r>
            <a:r>
              <a:rPr lang="ru-RU" dirty="0"/>
              <a:t>точности)</a:t>
            </a:r>
          </a:p>
          <a:p>
            <a:pPr algn="just"/>
            <a:r>
              <a:rPr lang="ru-RU" b="1" dirty="0"/>
              <a:t>Очень популярны в астрофизике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904086-7948-8330-CC23-4634F9C1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26</a:t>
            </a:fld>
            <a:endParaRPr lang="ru-RU"/>
          </a:p>
        </p:txBody>
      </p:sp>
      <p:pic>
        <p:nvPicPr>
          <p:cNvPr id="10" name="Рисунок 9" descr="Изображение выглядит как диаграмма, линия, снимок экрана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32EDD5C1-050D-A3A4-8842-580DCCD09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94" y="1384337"/>
            <a:ext cx="4316912" cy="24012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66736806-9EB6-61BD-B00C-55D63268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7" y="4161926"/>
            <a:ext cx="3656499" cy="25595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3FFCF-406F-C72B-09DD-A81D64F4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Add.: Numerical technique – </a:t>
            </a:r>
            <a:r>
              <a:rPr lang="ru-RU" dirty="0"/>
              <a:t>методы </a:t>
            </a:r>
            <a:r>
              <a:rPr lang="ru-RU" dirty="0" err="1"/>
              <a:t>Годуновского</a:t>
            </a:r>
            <a:r>
              <a:rPr lang="ru-RU" dirty="0"/>
              <a:t> типа</a:t>
            </a:r>
          </a:p>
        </p:txBody>
      </p:sp>
    </p:spTree>
    <p:extLst>
      <p:ext uri="{BB962C8B-B14F-4D97-AF65-F5344CB8AC3E}">
        <p14:creationId xmlns:p14="http://schemas.microsoft.com/office/powerpoint/2010/main" val="1401916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4F978-8F38-BDCD-6051-4BDCBF13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51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Add.: MHD-test 1 – magnetized blast wave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8DC799-BBA5-8BB8-211D-E67CAB3A62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3043"/>
                <a:ext cx="10515600" cy="4563920"/>
              </a:xfrm>
            </p:spPr>
            <p:txBody>
              <a:bodyPr/>
              <a:lstStyle/>
              <a:p>
                <a:r>
                  <a:rPr lang="en-GB" dirty="0"/>
                  <a:t>Blast wave in magnetized medium</a:t>
                </a:r>
                <a:r>
                  <a:rPr lang="ru-RU" dirty="0"/>
                  <a:t>, </a:t>
                </a:r>
                <a:r>
                  <a:rPr lang="en-GB" b="1" dirty="0"/>
                  <a:t>time = 0.</a:t>
                </a:r>
                <a:r>
                  <a:rPr lang="ru-RU" b="1" dirty="0"/>
                  <a:t>2</a:t>
                </a:r>
                <a:r>
                  <a:rPr lang="en-GB" b="1" dirty="0"/>
                  <a:t> </a:t>
                </a:r>
                <a:r>
                  <a:rPr lang="en-GB" dirty="0"/>
                  <a:t>(comparison to 3D ATHENA code), mesh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/>
                  <a:t>=128x256</a:t>
                </a:r>
                <a:r>
                  <a:rPr lang="ru-RU" dirty="0"/>
                  <a:t> (</a:t>
                </a:r>
                <a:r>
                  <a:rPr lang="en-GB" b="1" dirty="0"/>
                  <a:t>density</a:t>
                </a:r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8DC799-BBA5-8BB8-211D-E67CAB3A62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3043"/>
                <a:ext cx="10515600" cy="4563920"/>
              </a:xfrm>
              <a:blipFill>
                <a:blip r:embed="rId2"/>
                <a:stretch>
                  <a:fillRect l="-1043" t="-2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77468-1CDB-65FC-AF49-A84F2D694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883" y="2458478"/>
            <a:ext cx="3500772" cy="3840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494147-F04F-44AD-02F3-C46C24DA6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434" y="2458478"/>
            <a:ext cx="3704550" cy="414688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2864D-9723-96BA-56E9-B1ABCC50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14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4F978-8F38-BDCD-6051-4BDCBF13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557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Add.: MHD-test 2 – Orszag-Tang vortex problem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8DC799-BBA5-8BB8-211D-E67CAB3A62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13043"/>
                <a:ext cx="10515600" cy="4563920"/>
              </a:xfrm>
            </p:spPr>
            <p:txBody>
              <a:bodyPr/>
              <a:lstStyle/>
              <a:p>
                <a:r>
                  <a:rPr lang="en-GB" dirty="0"/>
                  <a:t>Orszag-Tang vortex problem</a:t>
                </a:r>
                <a:r>
                  <a:rPr lang="ru-RU" dirty="0"/>
                  <a:t>, </a:t>
                </a:r>
                <a:r>
                  <a:rPr lang="en-GB" b="1" dirty="0"/>
                  <a:t>time = 0.5 </a:t>
                </a:r>
                <a:r>
                  <a:rPr lang="en-GB" dirty="0"/>
                  <a:t>(comparison to FLASH code), mesh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=256x256</a:t>
                </a:r>
                <a:r>
                  <a:rPr lang="ru-RU" dirty="0"/>
                  <a:t> (</a:t>
                </a:r>
                <a:r>
                  <a:rPr lang="en-GB" b="1" dirty="0"/>
                  <a:t>density</a:t>
                </a:r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FB8DC799-BBA5-8BB8-211D-E67CAB3A62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13043"/>
                <a:ext cx="10515600" cy="4563920"/>
              </a:xfrm>
              <a:blipFill>
                <a:blip r:embed="rId2"/>
                <a:stretch>
                  <a:fillRect l="-1043" t="-2273" r="-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5A879-0E94-FDA7-5759-54D4F588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488" y="2642964"/>
            <a:ext cx="3794437" cy="4197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FCC63-EBBF-1801-45B8-F17BCC0B6AEF}"/>
              </a:ext>
            </a:extLst>
          </p:cNvPr>
          <p:cNvSpPr txBox="1"/>
          <p:nvPr/>
        </p:nvSpPr>
        <p:spPr>
          <a:xfrm>
            <a:off x="7234990" y="2119744"/>
            <a:ext cx="3794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4"/>
              </a:rPr>
              <a:t>https://flash.rochester.edu/site/flashcode/</a:t>
            </a:r>
            <a:endParaRPr lang="en-GB" sz="1400" dirty="0"/>
          </a:p>
          <a:p>
            <a:r>
              <a:rPr lang="en-GB" sz="1400" dirty="0" err="1"/>
              <a:t>user_support</a:t>
            </a:r>
            <a:r>
              <a:rPr lang="en-GB" sz="1400" dirty="0"/>
              <a:t>/flash_ug_devel/node188.html (512x512)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015685-6409-50DA-7557-72F3D076D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75" y="2717224"/>
            <a:ext cx="4280312" cy="359583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A7280B-72E1-AD54-3DC0-77F501FC8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1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37BA4-CEC1-382E-A6BF-7F6CD47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5" y="130022"/>
            <a:ext cx="10515600" cy="948612"/>
          </a:xfrm>
        </p:spPr>
        <p:txBody>
          <a:bodyPr/>
          <a:lstStyle/>
          <a:p>
            <a:pPr algn="ctr"/>
            <a:r>
              <a:rPr lang="en-GB" dirty="0"/>
              <a:t>Linear velocities of NSs and </a:t>
            </a:r>
            <a:r>
              <a:rPr lang="en-GB" dirty="0" err="1"/>
              <a:t>SNe</a:t>
            </a:r>
            <a:r>
              <a:rPr lang="en-GB" dirty="0"/>
              <a:t> explosions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4C02C8E-116B-A801-E3C6-2E4455F509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8030" y="1059783"/>
                <a:ext cx="10865249" cy="2552700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/>
                <a:r>
                  <a:rPr lang="en-GB" dirty="0"/>
                  <a:t>Many NSs have large bulk velocities – </a:t>
                </a:r>
                <a:r>
                  <a:rPr lang="en-GB" b="1" dirty="0"/>
                  <a:t>kicks –</a:t>
                </a:r>
                <a:r>
                  <a:rPr lang="en-GB" dirty="0"/>
                  <a:t>, whose values are </a:t>
                </a:r>
                <a:r>
                  <a:rPr lang="en-GB" b="1" dirty="0"/>
                  <a:t>100–</a:t>
                </a:r>
                <a:r>
                  <a:rPr lang="ru-RU" b="1" dirty="0"/>
                  <a:t>5</a:t>
                </a:r>
                <a:r>
                  <a:rPr lang="en-GB" b="1" dirty="0"/>
                  <a:t>00 km/s</a:t>
                </a:r>
                <a:r>
                  <a:rPr lang="ru-RU" b="1" dirty="0"/>
                  <a:t> </a:t>
                </a:r>
                <a:r>
                  <a:rPr lang="ru-RU" dirty="0"/>
                  <a:t>(</a:t>
                </a:r>
                <a:r>
                  <a:rPr lang="en-GB" dirty="0"/>
                  <a:t>proper motion</a:t>
                </a:r>
                <a:r>
                  <a:rPr lang="ru-RU" dirty="0"/>
                  <a:t>, </a:t>
                </a:r>
                <a:r>
                  <a:rPr lang="en-GB" dirty="0"/>
                  <a:t>e.g., </a:t>
                </a:r>
                <a:r>
                  <a:rPr lang="en-GB" dirty="0">
                    <a:solidFill>
                      <a:schemeClr val="accent6"/>
                    </a:solidFill>
                  </a:rPr>
                  <a:t>Lyne &amp; Lorimer (1994)</a:t>
                </a:r>
                <a:r>
                  <a:rPr lang="en-GB" dirty="0"/>
                  <a:t>, </a:t>
                </a:r>
                <a:r>
                  <a:rPr lang="en-GB" dirty="0">
                    <a:solidFill>
                      <a:schemeClr val="accent1"/>
                    </a:solidFill>
                  </a:rPr>
                  <a:t>Hansen et al (1997)</a:t>
                </a:r>
                <a:r>
                  <a:rPr lang="en-GB" dirty="0"/>
                  <a:t>)</a:t>
                </a:r>
                <a:endParaRPr lang="ru-RU" b="1" dirty="0"/>
              </a:p>
              <a:p>
                <a:pPr algn="just"/>
                <a:r>
                  <a:rPr lang="en-GB" dirty="0"/>
                  <a:t>Some pulsars are even faster with kicks </a:t>
                </a:r>
                <a:r>
                  <a:rPr lang="en-GB" b="1" dirty="0"/>
                  <a:t>&gt; 1000 km/s</a:t>
                </a:r>
                <a:r>
                  <a:rPr lang="ru-RU" b="1" dirty="0"/>
                  <a:t> </a:t>
                </a:r>
                <a:r>
                  <a:rPr lang="ru-RU" dirty="0"/>
                  <a:t>(</a:t>
                </a:r>
                <a:r>
                  <a:rPr lang="en-GB" dirty="0"/>
                  <a:t>e.g., for PSR B1508+55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𝝊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𝒌𝒊𝒄𝒌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/>
                  <a:t>= </a:t>
                </a:r>
                <a:r>
                  <a:rPr lang="ru-RU" b="1" dirty="0"/>
                  <a:t>1100 </a:t>
                </a:r>
                <a:r>
                  <a:rPr lang="en-GB" b="1" dirty="0"/>
                  <a:t>km/s</a:t>
                </a:r>
                <a:r>
                  <a:rPr lang="en-GB" dirty="0"/>
                  <a:t>) </a:t>
                </a:r>
              </a:p>
              <a:p>
                <a:pPr algn="just"/>
                <a:r>
                  <a:rPr lang="en-GB" dirty="0"/>
                  <a:t>Additionally</a:t>
                </a:r>
                <a:r>
                  <a:rPr lang="ru-RU" dirty="0"/>
                  <a:t>: </a:t>
                </a:r>
                <a:r>
                  <a:rPr lang="en-GB" b="1" dirty="0"/>
                  <a:t>Pulsar wind nebulae </a:t>
                </a:r>
                <a:r>
                  <a:rPr lang="ru-RU" dirty="0"/>
                  <a:t>(</a:t>
                </a:r>
                <a:r>
                  <a:rPr lang="en-GB" dirty="0"/>
                  <a:t>e.g., Guitar nebula (</a:t>
                </a:r>
                <a:r>
                  <a:rPr lang="en-GB" dirty="0">
                    <a:solidFill>
                      <a:schemeClr val="accent6"/>
                    </a:solidFill>
                  </a:rPr>
                  <a:t>Cordes et al</a:t>
                </a:r>
                <a:r>
                  <a:rPr lang="ru-RU" dirty="0">
                    <a:solidFill>
                      <a:schemeClr val="accent6"/>
                    </a:solidFill>
                  </a:rPr>
                  <a:t> (</a:t>
                </a:r>
                <a:r>
                  <a:rPr lang="en-GB" dirty="0">
                    <a:solidFill>
                      <a:schemeClr val="accent6"/>
                    </a:solidFill>
                  </a:rPr>
                  <a:t>1993</a:t>
                </a:r>
                <a:r>
                  <a:rPr lang="ru-RU" dirty="0">
                    <a:solidFill>
                      <a:schemeClr val="accent6"/>
                    </a:solidFill>
                  </a:rPr>
                  <a:t>)</a:t>
                </a:r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GB" dirty="0"/>
                  <a:t>–</a:t>
                </a:r>
                <a:r>
                  <a:rPr lang="en-US" dirty="0"/>
                  <a:t> observations</a:t>
                </a:r>
                <a:r>
                  <a:rPr lang="ru-RU" dirty="0"/>
                  <a:t>,</a:t>
                </a:r>
                <a:r>
                  <a:rPr lang="en-GB" dirty="0"/>
                  <a:t> </a:t>
                </a:r>
                <a:r>
                  <a:rPr lang="en-GB" dirty="0" err="1">
                    <a:solidFill>
                      <a:schemeClr val="accent1"/>
                    </a:solidFill>
                  </a:rPr>
                  <a:t>Toropina</a:t>
                </a:r>
                <a:r>
                  <a:rPr lang="en-GB" dirty="0">
                    <a:solidFill>
                      <a:schemeClr val="accent1"/>
                    </a:solidFill>
                  </a:rPr>
                  <a:t>, Romanova, Lovelace (2019) </a:t>
                </a:r>
                <a:r>
                  <a:rPr lang="en-GB" dirty="0"/>
                  <a:t>– simulations),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𝑘𝑖𝑐𝑘</m:t>
                        </m:r>
                      </m:sub>
                    </m:sSub>
                  </m:oMath>
                </a14:m>
                <a:r>
                  <a:rPr lang="en-GB" dirty="0"/>
                  <a:t> = 800 km/s)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04C02C8E-116B-A801-E3C6-2E4455F509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8030" y="1059783"/>
                <a:ext cx="10865249" cy="2552700"/>
              </a:xfrm>
              <a:blipFill>
                <a:blip r:embed="rId2"/>
                <a:stretch>
                  <a:fillRect l="-841" t="-5967" r="-9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 descr="Изображение выглядит как снимок экрана, текст, астрономия">
            <a:extLst>
              <a:ext uri="{FF2B5EF4-FFF2-40B4-BE49-F238E27FC236}">
                <a16:creationId xmlns:a16="http://schemas.microsoft.com/office/drawing/2014/main" id="{A956A758-A103-528E-EF78-E832F742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62" y="3955609"/>
            <a:ext cx="5219742" cy="218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F4341E-B11E-F7F5-7693-EF07D5428ADE}"/>
              </a:ext>
            </a:extLst>
          </p:cNvPr>
          <p:cNvSpPr txBox="1"/>
          <p:nvPr/>
        </p:nvSpPr>
        <p:spPr>
          <a:xfrm>
            <a:off x="101096" y="3349508"/>
            <a:ext cx="660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Standard hypothesis* </a:t>
            </a:r>
            <a:r>
              <a:rPr lang="ru-RU" sz="2400" dirty="0"/>
              <a:t>– </a:t>
            </a:r>
            <a:r>
              <a:rPr lang="en-GB" sz="2400" b="1" dirty="0"/>
              <a:t>presence of angular asymmetry </a:t>
            </a:r>
            <a:r>
              <a:rPr lang="en-GB" sz="2400" dirty="0"/>
              <a:t>in a blast wave form and/or neutrino flash </a:t>
            </a:r>
            <a:r>
              <a:rPr lang="en-GB" sz="2400" b="1" dirty="0"/>
              <a:t>during SN explosion </a:t>
            </a:r>
            <a:r>
              <a:rPr lang="en-GB" sz="2400" dirty="0"/>
              <a:t>=&gt; uncompensated momentum is transferred to PNS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06F98-EE40-7492-B36B-28719EBA9EAE}"/>
              </a:ext>
            </a:extLst>
          </p:cNvPr>
          <p:cNvSpPr txBox="1"/>
          <p:nvPr/>
        </p:nvSpPr>
        <p:spPr>
          <a:xfrm>
            <a:off x="8113986" y="6313366"/>
            <a:ext cx="2743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Guitar PWN, </a:t>
            </a:r>
            <a:r>
              <a:rPr lang="ru-RU" b="1" dirty="0" err="1"/>
              <a:t>Credits</a:t>
            </a:r>
            <a:r>
              <a:rPr lang="ru-RU" b="1" dirty="0"/>
              <a:t> : HST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C1AE39-1BE8-47D4-D3A7-1F5051EB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3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808B6-5BCC-A193-5DFB-494B50DE2356}"/>
              </a:ext>
            </a:extLst>
          </p:cNvPr>
          <p:cNvSpPr txBox="1"/>
          <p:nvPr/>
        </p:nvSpPr>
        <p:spPr>
          <a:xfrm>
            <a:off x="902855" y="4995449"/>
            <a:ext cx="4169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/>
              <a:t>Blast wave asymmetry: </a:t>
            </a:r>
            <a:r>
              <a:rPr lang="en-GB" sz="1200" dirty="0">
                <a:solidFill>
                  <a:schemeClr val="accent6"/>
                </a:solidFill>
              </a:rPr>
              <a:t>Bisnovatyi-Kogan &amp; Moiseenko (1992) </a:t>
            </a:r>
            <a:r>
              <a:rPr lang="en-GB" sz="1200" dirty="0"/>
              <a:t>– MR (estimate), </a:t>
            </a:r>
            <a:r>
              <a:rPr lang="en-GB" sz="1200" dirty="0">
                <a:solidFill>
                  <a:srgbClr val="FFC000"/>
                </a:solidFill>
              </a:rPr>
              <a:t>Powell et al (2023)</a:t>
            </a:r>
            <a:r>
              <a:rPr lang="en-GB" sz="1200" dirty="0"/>
              <a:t> – MR (simulations for two 3D models), </a:t>
            </a:r>
            <a:r>
              <a:rPr lang="en-GB" sz="1200" dirty="0">
                <a:solidFill>
                  <a:schemeClr val="accent2"/>
                </a:solidFill>
              </a:rPr>
              <a:t>Scheck et al (2006)</a:t>
            </a:r>
            <a:r>
              <a:rPr lang="en-GB" sz="1200" dirty="0"/>
              <a:t>, </a:t>
            </a:r>
            <a:r>
              <a:rPr lang="en-GB" sz="1200" dirty="0" err="1">
                <a:solidFill>
                  <a:schemeClr val="accent1"/>
                </a:solidFill>
              </a:rPr>
              <a:t>Wongwathanarat</a:t>
            </a:r>
            <a:r>
              <a:rPr lang="en-GB" sz="1200" dirty="0">
                <a:solidFill>
                  <a:schemeClr val="accent1"/>
                </a:solidFill>
              </a:rPr>
              <a:t> et al (2010, 2013)</a:t>
            </a:r>
            <a:r>
              <a:rPr lang="en-GB" sz="1200" dirty="0"/>
              <a:t>, </a:t>
            </a:r>
            <a:r>
              <a:rPr lang="en-GB" sz="1200" dirty="0">
                <a:solidFill>
                  <a:schemeClr val="accent6"/>
                </a:solidFill>
              </a:rPr>
              <a:t>Coleman, Burrows et al (2024)</a:t>
            </a:r>
            <a:r>
              <a:rPr lang="en-GB" sz="1200" dirty="0">
                <a:solidFill>
                  <a:schemeClr val="accent1"/>
                </a:solidFill>
              </a:rPr>
              <a:t>  </a:t>
            </a:r>
            <a:r>
              <a:rPr lang="en-GB" sz="1200" dirty="0"/>
              <a:t>– </a:t>
            </a:r>
            <a:r>
              <a:rPr lang="en-GB" sz="1200" dirty="0" err="1"/>
              <a:t>nu+SASI</a:t>
            </a:r>
            <a:r>
              <a:rPr lang="en-GB" sz="1200" dirty="0"/>
              <a:t> (simulations)</a:t>
            </a:r>
            <a:endParaRPr lang="ru-RU" sz="1200" dirty="0"/>
          </a:p>
          <a:p>
            <a:pPr algn="just"/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E08EB6-7BFB-4F5C-8C59-E54E3EAFD267}"/>
              </a:ext>
            </a:extLst>
          </p:cNvPr>
          <p:cNvSpPr txBox="1"/>
          <p:nvPr/>
        </p:nvSpPr>
        <p:spPr>
          <a:xfrm>
            <a:off x="274319" y="6072971"/>
            <a:ext cx="586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*”natal kick”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additionally, a EM rocket effect could operate on a whole pulsar lifetime (</a:t>
            </a:r>
            <a:r>
              <a:rPr lang="en-US" i="1" dirty="0">
                <a:solidFill>
                  <a:schemeClr val="accent5"/>
                </a:solidFill>
              </a:rPr>
              <a:t>Harrison &amp; </a:t>
            </a:r>
            <a:r>
              <a:rPr lang="en-US" i="1" dirty="0" err="1">
                <a:solidFill>
                  <a:schemeClr val="accent5"/>
                </a:solidFill>
              </a:rPr>
              <a:t>Tademaru</a:t>
            </a:r>
            <a:r>
              <a:rPr lang="en-US" i="1" dirty="0">
                <a:solidFill>
                  <a:schemeClr val="accent5"/>
                </a:solidFill>
              </a:rPr>
              <a:t> (1975)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19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A3FE-5DBA-270B-FE36-EDD3B3BB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56341"/>
          </a:xfrm>
        </p:spPr>
        <p:txBody>
          <a:bodyPr/>
          <a:lstStyle/>
          <a:p>
            <a:pPr algn="ctr"/>
            <a:r>
              <a:rPr lang="en-GB" dirty="0"/>
              <a:t>Neutron star kicks</a:t>
            </a:r>
            <a:r>
              <a:rPr lang="ru-RU" dirty="0"/>
              <a:t> </a:t>
            </a:r>
            <a:r>
              <a:rPr lang="en-GB" dirty="0"/>
              <a:t>distribution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23A896-3D26-2419-4368-1BC77AED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4</a:t>
            </a:fld>
            <a:endParaRPr lang="ru-RU"/>
          </a:p>
        </p:txBody>
      </p:sp>
      <p:pic>
        <p:nvPicPr>
          <p:cNvPr id="12" name="Рисунок 11" descr="Изображение выглядит как текст, снимок экрана, диаграмма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4B431C6D-729D-5447-5983-70039967B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56" y="1076794"/>
            <a:ext cx="5266944" cy="5266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EFE60C-9AA4-360D-7AD5-029D3BB62958}"/>
              </a:ext>
            </a:extLst>
          </p:cNvPr>
          <p:cNvSpPr txBox="1"/>
          <p:nvPr/>
        </p:nvSpPr>
        <p:spPr>
          <a:xfrm>
            <a:off x="7507224" y="6356350"/>
            <a:ext cx="321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Ref.: Manchester, R. N., Hobbs, G.B., Teoh, A. &amp; Hobbs, M., AJ, 129, 1993-2006 (2005)</a:t>
            </a:r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165D5E-412B-0780-7324-69FF8A46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92" y="1385366"/>
            <a:ext cx="4850509" cy="4568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3347D8-1A31-2E3D-8448-91288AB4BFE4}"/>
              </a:ext>
            </a:extLst>
          </p:cNvPr>
          <p:cNvSpPr txBox="1"/>
          <p:nvPr/>
        </p:nvSpPr>
        <p:spPr>
          <a:xfrm>
            <a:off x="1289304" y="6167367"/>
            <a:ext cx="360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Ref.: B. M. S. Hansen and E. S. Phinney, Mon. Not. R. Astron. Soc. 291, 569-577 (1997)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630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32491-CDC5-0D99-871E-9AA29925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4"/>
            <a:ext cx="10515600" cy="1057682"/>
          </a:xfrm>
        </p:spPr>
        <p:txBody>
          <a:bodyPr/>
          <a:lstStyle/>
          <a:p>
            <a:pPr algn="ctr"/>
            <a:r>
              <a:rPr lang="en-GB" dirty="0"/>
              <a:t>Core collapse supernovae: the mechanisms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432901F-8E2B-6F7B-88BB-374EDFE8CA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588" y="1785561"/>
                <a:ext cx="5542051" cy="446105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b="1" dirty="0"/>
                  <a:t>Neutrino-driven</a:t>
                </a:r>
                <a:endParaRPr lang="ru-RU" b="1" dirty="0"/>
              </a:p>
              <a:p>
                <a:pPr marL="0" indent="0" algn="just">
                  <a:buNone/>
                </a:pPr>
                <a:r>
                  <a:rPr lang="ru-RU" dirty="0"/>
                  <a:t>  1) </a:t>
                </a:r>
                <a:r>
                  <a:rPr lang="en-GB" dirty="0"/>
                  <a:t>core collapse and </a:t>
                </a:r>
                <a:r>
                  <a:rPr lang="en-GB" sz="2800" dirty="0" err="1"/>
                  <a:t>protoneutron</a:t>
                </a:r>
                <a:r>
                  <a:rPr lang="en-GB" sz="2800" dirty="0"/>
                  <a:t> star (PNS)</a:t>
                </a:r>
                <a:r>
                  <a:rPr lang="en-GB" dirty="0"/>
                  <a:t> formation</a:t>
                </a:r>
                <a:endParaRPr lang="ru-RU" dirty="0"/>
              </a:p>
              <a:p>
                <a:pPr marL="0" indent="0" algn="just">
                  <a:buNone/>
                </a:pPr>
                <a:r>
                  <a:rPr lang="ru-RU" dirty="0"/>
                  <a:t>  2) </a:t>
                </a:r>
                <a:r>
                  <a:rPr lang="en-GB" dirty="0"/>
                  <a:t>formation of bounce shock wave (</a:t>
                </a:r>
                <a:r>
                  <a:rPr lang="en-GB" dirty="0">
                    <a:solidFill>
                      <a:schemeClr val="accent1"/>
                    </a:solidFill>
                  </a:rPr>
                  <a:t>Colgate &amp; White (1966)</a:t>
                </a:r>
                <a:r>
                  <a:rPr lang="en-GB" dirty="0"/>
                  <a:t>)</a:t>
                </a:r>
                <a:endParaRPr lang="ru-RU" dirty="0"/>
              </a:p>
              <a:p>
                <a:pPr marL="0" indent="0" algn="just">
                  <a:buNone/>
                </a:pPr>
                <a:r>
                  <a:rPr lang="ru-RU" dirty="0"/>
                  <a:t>  3) </a:t>
                </a:r>
                <a:r>
                  <a:rPr lang="en-GB" dirty="0"/>
                  <a:t>bounce shock stops by accreting material </a:t>
                </a:r>
                <a:r>
                  <a:rPr lang="ru-RU" dirty="0"/>
                  <a:t>(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ru-RU" dirty="0"/>
                  <a:t>100 </a:t>
                </a:r>
                <a:r>
                  <a:rPr lang="en-GB" dirty="0"/>
                  <a:t>km from centre</a:t>
                </a:r>
                <a:r>
                  <a:rPr lang="ru-RU" dirty="0"/>
                  <a:t>)</a:t>
                </a:r>
              </a:p>
              <a:p>
                <a:pPr marL="0" indent="0" algn="just">
                  <a:buNone/>
                </a:pPr>
                <a:r>
                  <a:rPr lang="ru-RU" dirty="0"/>
                  <a:t>  4) </a:t>
                </a:r>
                <a:r>
                  <a:rPr lang="en-GB" dirty="0"/>
                  <a:t>hydro instabilities </a:t>
                </a:r>
                <a:r>
                  <a:rPr lang="ru-RU" dirty="0"/>
                  <a:t>+ </a:t>
                </a:r>
                <a:r>
                  <a:rPr lang="en-GB" dirty="0"/>
                  <a:t>convection</a:t>
                </a:r>
                <a:r>
                  <a:rPr lang="ru-RU" dirty="0"/>
                  <a:t> =</a:t>
                </a:r>
                <a:r>
                  <a:rPr lang="en-GB" dirty="0"/>
                  <a:t>&gt; mixing and neutrino heating</a:t>
                </a:r>
                <a:endParaRPr lang="ru-RU" dirty="0"/>
              </a:p>
              <a:p>
                <a:pPr marL="0" indent="0" algn="just">
                  <a:buNone/>
                </a:pPr>
                <a:r>
                  <a:rPr lang="ru-RU" dirty="0"/>
                  <a:t>  5) </a:t>
                </a:r>
                <a:r>
                  <a:rPr lang="en-US" dirty="0"/>
                  <a:t>explosion – </a:t>
                </a:r>
                <a:r>
                  <a:rPr lang="en-GB" dirty="0"/>
                  <a:t>subsequent outward movement of the </a:t>
                </a:r>
                <a:r>
                  <a:rPr lang="en-GB" b="1" dirty="0"/>
                  <a:t>“heated” </a:t>
                </a:r>
                <a:r>
                  <a:rPr lang="en-GB" dirty="0"/>
                  <a:t>shock</a:t>
                </a:r>
                <a:r>
                  <a:rPr lang="ru-RU" dirty="0"/>
                  <a:t> (</a:t>
                </a:r>
                <a:r>
                  <a:rPr lang="en-GB" dirty="0"/>
                  <a:t>blast wave topology depends on turbulent motions behind the shock wave</a:t>
                </a:r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9432901F-8E2B-6F7B-88BB-374EDFE8CA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588" y="1785561"/>
                <a:ext cx="5542051" cy="4461055"/>
              </a:xfrm>
              <a:blipFill>
                <a:blip r:embed="rId2"/>
                <a:stretch>
                  <a:fillRect l="-1980" t="-3415" r="-1980" b="-9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>
            <a:extLst>
              <a:ext uri="{FF2B5EF4-FFF2-40B4-BE49-F238E27FC236}">
                <a16:creationId xmlns:a16="http://schemas.microsoft.com/office/drawing/2014/main" id="{D288F5A4-281D-ED10-5DC9-2241787D2BF7}"/>
              </a:ext>
            </a:extLst>
          </p:cNvPr>
          <p:cNvSpPr txBox="1">
            <a:spLocks/>
          </p:cNvSpPr>
          <p:nvPr/>
        </p:nvSpPr>
        <p:spPr>
          <a:xfrm>
            <a:off x="6080761" y="1791869"/>
            <a:ext cx="5542051" cy="4349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600" b="1" dirty="0" err="1"/>
              <a:t>Magnetorotational</a:t>
            </a:r>
            <a:r>
              <a:rPr lang="en-GB" sz="2600" b="1" dirty="0"/>
              <a:t> (MR)</a:t>
            </a:r>
            <a:endParaRPr lang="ru-RU" sz="2600" b="1" dirty="0"/>
          </a:p>
          <a:p>
            <a:pPr marL="0" indent="0" algn="just">
              <a:buNone/>
            </a:pPr>
            <a:r>
              <a:rPr lang="ru-RU" sz="2600" dirty="0"/>
              <a:t>  1) </a:t>
            </a:r>
            <a:r>
              <a:rPr lang="en-GB" sz="2600" dirty="0"/>
              <a:t>core collapse and formation of a differentially rotating PNS + envelope 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  2) </a:t>
            </a:r>
            <a:r>
              <a:rPr lang="en-GB" sz="2600" dirty="0"/>
              <a:t>rotational winding of toroidal magnetic field (</a:t>
            </a:r>
            <a:r>
              <a:rPr lang="el-GR" sz="2600" b="1" dirty="0"/>
              <a:t>Ω</a:t>
            </a:r>
            <a:r>
              <a:rPr lang="en-GB" sz="2600" dirty="0"/>
              <a:t>-effect in MHD) 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  3) </a:t>
            </a:r>
            <a:r>
              <a:rPr lang="en-GB" sz="2600" dirty="0"/>
              <a:t>magnetic pressure rise </a:t>
            </a:r>
            <a:r>
              <a:rPr lang="ru-RU" sz="2600" dirty="0"/>
              <a:t>=</a:t>
            </a:r>
            <a:r>
              <a:rPr lang="en-GB" sz="2600" dirty="0"/>
              <a:t>&gt; compression wave</a:t>
            </a:r>
            <a:r>
              <a:rPr lang="ru-RU" sz="2600" dirty="0"/>
              <a:t> =</a:t>
            </a:r>
            <a:r>
              <a:rPr lang="en-GB" sz="2600" dirty="0"/>
              <a:t>&gt; MHD shock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  4) </a:t>
            </a:r>
            <a:r>
              <a:rPr lang="en-GB" sz="2600" dirty="0"/>
              <a:t>explosion – magnetized outflows </a:t>
            </a:r>
            <a:r>
              <a:rPr lang="ru-RU" sz="2600" dirty="0"/>
              <a:t>(</a:t>
            </a:r>
            <a:r>
              <a:rPr lang="en-GB" sz="2600" dirty="0"/>
              <a:t>blast wave topology depends on initial configuration of rotation/B-field, </a:t>
            </a:r>
            <a:r>
              <a:rPr lang="en-GB" sz="2600" b="1" dirty="0"/>
              <a:t>outflows usually have jet-like structures</a:t>
            </a:r>
            <a:r>
              <a:rPr lang="ru-RU" sz="2600" dirty="0"/>
              <a:t>)</a:t>
            </a:r>
            <a:endParaRPr lang="en-US" sz="2600" dirty="0"/>
          </a:p>
          <a:p>
            <a:pPr marL="0" indent="0" algn="just">
              <a:buNone/>
            </a:pPr>
            <a:r>
              <a:rPr lang="en-US" sz="2600" b="1" dirty="0">
                <a:solidFill>
                  <a:srgbClr val="7030A0"/>
                </a:solidFill>
              </a:rPr>
              <a:t>Powerful </a:t>
            </a:r>
            <a:r>
              <a:rPr lang="en-US" sz="2600" b="1" dirty="0" err="1">
                <a:solidFill>
                  <a:srgbClr val="7030A0"/>
                </a:solidFill>
              </a:rPr>
              <a:t>SNe</a:t>
            </a:r>
            <a:r>
              <a:rPr lang="en-US" sz="2600" b="1" dirty="0">
                <a:solidFill>
                  <a:srgbClr val="7030A0"/>
                </a:solidFill>
              </a:rPr>
              <a:t> indeed can explode in jets! </a:t>
            </a:r>
            <a:r>
              <a:rPr lang="en-US" sz="2600" dirty="0"/>
              <a:t>See observations of </a:t>
            </a:r>
            <a:r>
              <a:rPr lang="en-US" sz="2600" dirty="0">
                <a:solidFill>
                  <a:srgbClr val="FF0000"/>
                </a:solidFill>
              </a:rPr>
              <a:t>SN 2017gmr </a:t>
            </a:r>
            <a:r>
              <a:rPr lang="en-US" sz="2600" dirty="0"/>
              <a:t>(</a:t>
            </a:r>
            <a:r>
              <a:rPr lang="en-US" sz="2600" dirty="0" err="1">
                <a:solidFill>
                  <a:schemeClr val="accent6"/>
                </a:solidFill>
              </a:rPr>
              <a:t>Utrobin</a:t>
            </a:r>
            <a:r>
              <a:rPr lang="en-US" sz="2600" dirty="0">
                <a:solidFill>
                  <a:schemeClr val="accent6"/>
                </a:solidFill>
              </a:rPr>
              <a:t>, Chugai et al, MNRAS (2021)</a:t>
            </a:r>
            <a:r>
              <a:rPr lang="en-US" sz="2600" dirty="0"/>
              <a:t>)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DB10D-57AC-A45E-3D22-B4CF7A000309}"/>
              </a:ext>
            </a:extLst>
          </p:cNvPr>
          <p:cNvSpPr txBox="1"/>
          <p:nvPr/>
        </p:nvSpPr>
        <p:spPr>
          <a:xfrm flipH="1">
            <a:off x="692991" y="1047662"/>
            <a:ext cx="5125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refs.: </a:t>
            </a:r>
            <a:r>
              <a:rPr lang="en-GB" sz="1600" dirty="0">
                <a:solidFill>
                  <a:schemeClr val="accent1"/>
                </a:solidFill>
              </a:rPr>
              <a:t>Bethe &amp; Wilson (1985) </a:t>
            </a:r>
            <a:r>
              <a:rPr lang="en-GB" sz="1600" dirty="0"/>
              <a:t>– nu-convection, </a:t>
            </a:r>
            <a:r>
              <a:rPr lang="en-GB" sz="1600" dirty="0" err="1">
                <a:solidFill>
                  <a:schemeClr val="accent1"/>
                </a:solidFill>
              </a:rPr>
              <a:t>Blondin</a:t>
            </a:r>
            <a:r>
              <a:rPr lang="en-GB" sz="1600" dirty="0">
                <a:solidFill>
                  <a:schemeClr val="accent1"/>
                </a:solidFill>
              </a:rPr>
              <a:t> et al (2003), </a:t>
            </a:r>
            <a:r>
              <a:rPr lang="en-GB" sz="1600" dirty="0" err="1">
                <a:solidFill>
                  <a:schemeClr val="accent1"/>
                </a:solidFill>
              </a:rPr>
              <a:t>Foglizzo</a:t>
            </a:r>
            <a:r>
              <a:rPr lang="en-GB" sz="1600" dirty="0">
                <a:solidFill>
                  <a:schemeClr val="accent1"/>
                </a:solidFill>
              </a:rPr>
              <a:t> et al (2006)</a:t>
            </a:r>
            <a:r>
              <a:rPr lang="en-GB" sz="1600" dirty="0"/>
              <a:t> – SASI, </a:t>
            </a:r>
            <a:r>
              <a:rPr lang="en-GB" sz="1600" i="1" dirty="0">
                <a:solidFill>
                  <a:srgbClr val="FF0000"/>
                </a:solidFill>
              </a:rPr>
              <a:t>and many-many more! 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EA627-9A7B-A288-F854-CFD023A6B980}"/>
              </a:ext>
            </a:extLst>
          </p:cNvPr>
          <p:cNvSpPr txBox="1"/>
          <p:nvPr/>
        </p:nvSpPr>
        <p:spPr>
          <a:xfrm flipH="1">
            <a:off x="6204565" y="1057249"/>
            <a:ext cx="529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refs.:</a:t>
            </a:r>
            <a:r>
              <a:rPr lang="en-GB" sz="1600" dirty="0">
                <a:solidFill>
                  <a:schemeClr val="accent1"/>
                </a:solidFill>
              </a:rPr>
              <a:t> Bisnovatyi-Kogan (1970) </a:t>
            </a:r>
            <a:r>
              <a:rPr lang="en-GB" sz="1600" dirty="0"/>
              <a:t>– </a:t>
            </a:r>
            <a:r>
              <a:rPr lang="en-GB" sz="1600" dirty="0" err="1"/>
              <a:t>CCSNe</a:t>
            </a:r>
            <a:r>
              <a:rPr lang="en-GB" sz="1600" dirty="0"/>
              <a:t>, 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LeBlanc &amp; Wilson (1970) </a:t>
            </a:r>
            <a:r>
              <a:rPr lang="en-GB" sz="1600" dirty="0"/>
              <a:t>– rotational energy extraction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813F62-B1C9-2019-2BFC-5BE8039EA63E}"/>
                  </a:ext>
                </a:extLst>
              </p:cNvPr>
              <p:cNvSpPr txBox="1"/>
              <p:nvPr/>
            </p:nvSpPr>
            <p:spPr>
              <a:xfrm>
                <a:off x="1021031" y="6280477"/>
                <a:ext cx="3800209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Usually</a:t>
                </a:r>
                <a:r>
                  <a:rPr lang="en-GB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𝒆𝒙𝒑𝒍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𝒔𝒊𝒎𝒖𝒍𝒂𝒕𝒊𝒐𝒏𝒔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 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𝟓𝟏</m:t>
                        </m:r>
                      </m:sup>
                    </m:sSup>
                  </m:oMath>
                </a14:m>
                <a:r>
                  <a:rPr lang="en-GB" dirty="0"/>
                  <a:t>ergs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813F62-B1C9-2019-2BFC-5BE8039EA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31" y="6280477"/>
                <a:ext cx="3800209" cy="410882"/>
              </a:xfrm>
              <a:prstGeom prst="rect">
                <a:avLst/>
              </a:prstGeom>
              <a:blipFill>
                <a:blip r:embed="rId4"/>
                <a:stretch>
                  <a:fillRect l="-1282" t="-2941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662C4-BF38-9FDD-3D86-F684C950B8DB}"/>
                  </a:ext>
                </a:extLst>
              </p:cNvPr>
              <p:cNvSpPr txBox="1"/>
              <p:nvPr/>
            </p:nvSpPr>
            <p:spPr>
              <a:xfrm>
                <a:off x="7370762" y="6261754"/>
                <a:ext cx="2934760" cy="410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𝒆𝒙𝒑𝒍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𝒔𝒊𝒎𝒖𝒍𝒂𝒕𝒊𝒐𝒏𝒔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𝟓𝟏</m:t>
                        </m:r>
                      </m:sup>
                    </m:sSup>
                  </m:oMath>
                </a14:m>
                <a:r>
                  <a:rPr lang="en-GB" dirty="0"/>
                  <a:t>ergs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662C4-BF38-9FDD-3D86-F684C950B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62" y="6261754"/>
                <a:ext cx="2934760" cy="410882"/>
              </a:xfrm>
              <a:prstGeom prst="rect">
                <a:avLst/>
              </a:prstGeom>
              <a:blipFill>
                <a:blip r:embed="rId5"/>
                <a:stretch>
                  <a:fillRect t="-2941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B1371E-FE31-867F-EFBA-F72CC42E4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A8D0B-6E24-FEF3-AF6E-228A5CD1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085"/>
            <a:ext cx="10515600" cy="84566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Aim of this study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B452C-BB96-86AE-602A-7A4BAA67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14" y="1065751"/>
            <a:ext cx="10817772" cy="557216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dirty="0"/>
              <a:t>In this work we investigate the</a:t>
            </a:r>
            <a:r>
              <a:rPr lang="en-GB" b="1" dirty="0"/>
              <a:t> possible influence of a magnetic field with </a:t>
            </a:r>
            <a:r>
              <a:rPr lang="en-GB" b="1" dirty="0">
                <a:solidFill>
                  <a:srgbClr val="FF0000"/>
                </a:solidFill>
              </a:rPr>
              <a:t>mirror symmetry violation </a:t>
            </a:r>
            <a:r>
              <a:rPr lang="en-GB" b="1" dirty="0"/>
              <a:t>on the </a:t>
            </a:r>
            <a:r>
              <a:rPr lang="en-GB" b="1" dirty="0">
                <a:solidFill>
                  <a:srgbClr val="FF0000"/>
                </a:solidFill>
              </a:rPr>
              <a:t>PNS kick acquisition </a:t>
            </a:r>
            <a:r>
              <a:rPr lang="en-GB" b="1" dirty="0"/>
              <a:t>and equatorial asymmetry of the outflow </a:t>
            </a:r>
            <a:r>
              <a:rPr lang="en-GB" dirty="0"/>
              <a:t>in the framework of</a:t>
            </a:r>
            <a:r>
              <a:rPr lang="ru-RU" dirty="0"/>
              <a:t> </a:t>
            </a:r>
            <a:r>
              <a:rPr lang="en-US" dirty="0"/>
              <a:t>the</a:t>
            </a:r>
            <a:r>
              <a:rPr lang="en-GB" dirty="0"/>
              <a:t> MR mechanism</a:t>
            </a:r>
          </a:p>
          <a:p>
            <a:pPr algn="just"/>
            <a:r>
              <a:rPr lang="en-US" dirty="0"/>
              <a:t>We use 2D axisymmetric MHD simulations for this</a:t>
            </a:r>
            <a:endParaRPr lang="ru-RU" dirty="0"/>
          </a:p>
          <a:p>
            <a:pPr algn="just"/>
            <a:endParaRPr lang="en-GB" dirty="0"/>
          </a:p>
          <a:p>
            <a:pPr algn="just"/>
            <a:r>
              <a:rPr lang="en-GB" dirty="0"/>
              <a:t>MR explosions are always anisotropic due to presence of rotation/magnetic field, but for the fields in the form of</a:t>
            </a:r>
            <a:r>
              <a:rPr lang="en-US" dirty="0"/>
              <a:t>:</a:t>
            </a:r>
          </a:p>
          <a:p>
            <a:pPr lvl="1" algn="just"/>
            <a:r>
              <a:rPr lang="en-GB" b="1" dirty="0"/>
              <a:t>dipole</a:t>
            </a:r>
            <a:r>
              <a:rPr lang="ru-RU" b="1" dirty="0"/>
              <a:t> + </a:t>
            </a:r>
            <a:r>
              <a:rPr lang="en-GB" b="1" dirty="0"/>
              <a:t>quadrupole </a:t>
            </a:r>
            <a:r>
              <a:rPr lang="en-GB" b="1" dirty="0">
                <a:solidFill>
                  <a:srgbClr val="0070C0"/>
                </a:solidFill>
              </a:rPr>
              <a:t>(Wang et al (1992))</a:t>
            </a:r>
            <a:r>
              <a:rPr lang="ru-RU" dirty="0"/>
              <a:t> </a:t>
            </a:r>
            <a:endParaRPr lang="en-US" dirty="0"/>
          </a:p>
          <a:p>
            <a:pPr lvl="1" algn="just"/>
            <a:r>
              <a:rPr lang="en-GB" b="1" dirty="0"/>
              <a:t>offset dipole field </a:t>
            </a:r>
            <a:r>
              <a:rPr lang="en-GB" b="1" dirty="0">
                <a:solidFill>
                  <a:schemeClr val="accent2"/>
                </a:solidFill>
              </a:rPr>
              <a:t>(Sawai et al (2008))</a:t>
            </a:r>
            <a:endParaRPr lang="en-US" dirty="0"/>
          </a:p>
          <a:p>
            <a:pPr lvl="1" algn="just"/>
            <a:r>
              <a:rPr lang="en-GB" b="1" dirty="0"/>
              <a:t>dipole</a:t>
            </a:r>
            <a:r>
              <a:rPr lang="ru-RU" b="1" dirty="0"/>
              <a:t> + </a:t>
            </a:r>
            <a:r>
              <a:rPr lang="en-GB" b="1" dirty="0"/>
              <a:t>symmetric toroidal* </a:t>
            </a:r>
            <a:r>
              <a:rPr lang="en-GB" b="1" dirty="0">
                <a:solidFill>
                  <a:schemeClr val="accent6"/>
                </a:solidFill>
              </a:rPr>
              <a:t>(Bisnovatyi-Kogan &amp; Moiseenko (1992))</a:t>
            </a:r>
            <a:r>
              <a:rPr lang="en-GB" b="1" dirty="0"/>
              <a:t> </a:t>
            </a:r>
          </a:p>
          <a:p>
            <a:pPr algn="just"/>
            <a:r>
              <a:rPr lang="en-GB" dirty="0"/>
              <a:t>additional asymmetry of the explosion is possible due to mirror symmetry violation of the </a:t>
            </a:r>
            <a:r>
              <a:rPr lang="en-GB" b="1" dirty="0"/>
              <a:t>B</a:t>
            </a:r>
            <a:r>
              <a:rPr lang="en-GB" dirty="0"/>
              <a:t>-field in a collapsing core</a:t>
            </a:r>
            <a:r>
              <a:rPr lang="ru-RU" dirty="0"/>
              <a:t> – </a:t>
            </a:r>
            <a:r>
              <a:rPr lang="en-US" dirty="0"/>
              <a:t>it works somehow like a </a:t>
            </a:r>
            <a:r>
              <a:rPr lang="en-US" i="1" dirty="0"/>
              <a:t>“jet engine”</a:t>
            </a:r>
            <a:r>
              <a:rPr lang="en-US" dirty="0"/>
              <a:t> </a:t>
            </a:r>
            <a:r>
              <a:rPr lang="en-GB" dirty="0"/>
              <a:t> </a:t>
            </a:r>
          </a:p>
          <a:p>
            <a:pPr marL="0" indent="0" algn="just">
              <a:buNone/>
            </a:pPr>
            <a:r>
              <a:rPr lang="en-GB" sz="2000" dirty="0"/>
              <a:t>(*other forms like 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</a:rPr>
              <a:t>quad + </a:t>
            </a:r>
            <a:r>
              <a:rPr lang="en-GB" sz="2000" i="1" dirty="0" err="1">
                <a:solidFill>
                  <a:schemeClr val="accent2">
                    <a:lumMod val="50000"/>
                  </a:schemeClr>
                </a:solidFill>
              </a:rPr>
              <a:t>antisymm</a:t>
            </a:r>
            <a:r>
              <a:rPr lang="en-GB" sz="2000" i="1" dirty="0">
                <a:solidFill>
                  <a:schemeClr val="accent2">
                    <a:lumMod val="50000"/>
                  </a:schemeClr>
                </a:solidFill>
              </a:rPr>
              <a:t> toroidal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000" dirty="0"/>
              <a:t>are possible as well) </a:t>
            </a:r>
            <a:endParaRPr lang="en-GB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03CA84-CBB4-89F5-65C6-6C9CFBB3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7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651D9-A310-DEF3-A4D1-E7C682E74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393"/>
            <a:ext cx="10515600" cy="1028547"/>
          </a:xfrm>
        </p:spPr>
        <p:txBody>
          <a:bodyPr/>
          <a:lstStyle/>
          <a:p>
            <a:pPr algn="ctr"/>
            <a:r>
              <a:rPr lang="en-GB" dirty="0"/>
              <a:t>MHD asymmetry production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45FBA-5A71-A488-5155-B3602363C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49" y="1393672"/>
            <a:ext cx="9201818" cy="509920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1 – </a:t>
            </a:r>
            <a:r>
              <a:rPr lang="en-GB" dirty="0">
                <a:solidFill>
                  <a:srgbClr val="00B050"/>
                </a:solidFill>
              </a:rPr>
              <a:t>Dipole</a:t>
            </a:r>
            <a:r>
              <a:rPr lang="ru-RU" dirty="0"/>
              <a:t> – </a:t>
            </a:r>
            <a:r>
              <a:rPr lang="en-GB" dirty="0"/>
              <a:t>mirror symmetry </a:t>
            </a:r>
            <a:r>
              <a:rPr lang="ru-RU" dirty="0"/>
              <a:t>– </a:t>
            </a:r>
            <a:r>
              <a:rPr lang="en-GB" dirty="0"/>
              <a:t>winded toroidal field is </a:t>
            </a:r>
            <a:r>
              <a:rPr lang="en-GB" b="1" dirty="0"/>
              <a:t>antisymmetric</a:t>
            </a:r>
            <a:r>
              <a:rPr lang="en-GB" dirty="0"/>
              <a:t> with respect to the equatorial plane</a:t>
            </a:r>
          </a:p>
          <a:p>
            <a:pPr algn="just"/>
            <a:endParaRPr lang="en-GB" dirty="0"/>
          </a:p>
          <a:p>
            <a:pPr algn="just"/>
            <a:r>
              <a:rPr lang="ru-RU" dirty="0"/>
              <a:t>2 – </a:t>
            </a:r>
            <a:r>
              <a:rPr lang="en-GB" dirty="0">
                <a:solidFill>
                  <a:srgbClr val="00B050"/>
                </a:solidFill>
              </a:rPr>
              <a:t>Quadrupole</a:t>
            </a:r>
            <a:r>
              <a:rPr lang="ru-RU" dirty="0"/>
              <a:t> – </a:t>
            </a:r>
            <a:r>
              <a:rPr lang="en-GB" dirty="0"/>
              <a:t>mirror symmetry </a:t>
            </a:r>
            <a:r>
              <a:rPr lang="ru-RU" dirty="0"/>
              <a:t>– </a:t>
            </a:r>
            <a:r>
              <a:rPr lang="en-GB" dirty="0"/>
              <a:t>winded toroidal field is </a:t>
            </a:r>
            <a:r>
              <a:rPr lang="en-GB" b="1" dirty="0"/>
              <a:t>symmetric</a:t>
            </a:r>
            <a:r>
              <a:rPr lang="en-GB" dirty="0"/>
              <a:t> with respect to the equatorial plane </a:t>
            </a:r>
          </a:p>
          <a:p>
            <a:pPr algn="just"/>
            <a:endParaRPr lang="en-GB" dirty="0"/>
          </a:p>
          <a:p>
            <a:pPr algn="just"/>
            <a:r>
              <a:rPr lang="ru-RU" dirty="0"/>
              <a:t>3 – </a:t>
            </a:r>
            <a:r>
              <a:rPr lang="en-GB" dirty="0">
                <a:solidFill>
                  <a:srgbClr val="00B050"/>
                </a:solidFill>
              </a:rPr>
              <a:t>dipole</a:t>
            </a:r>
            <a:r>
              <a:rPr lang="ru-RU" dirty="0">
                <a:solidFill>
                  <a:srgbClr val="00B050"/>
                </a:solidFill>
              </a:rPr>
              <a:t> + </a:t>
            </a:r>
            <a:r>
              <a:rPr lang="en-GB" dirty="0">
                <a:solidFill>
                  <a:srgbClr val="00B050"/>
                </a:solidFill>
              </a:rPr>
              <a:t>quadrupole</a:t>
            </a:r>
            <a:r>
              <a:rPr lang="en-GB" dirty="0"/>
              <a:t>,</a:t>
            </a:r>
            <a:r>
              <a:rPr lang="en-GB" dirty="0">
                <a:solidFill>
                  <a:srgbClr val="00B050"/>
                </a:solidFill>
              </a:rPr>
              <a:t> offset dipole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/>
              <a:t>– </a:t>
            </a:r>
            <a:r>
              <a:rPr lang="en-GB" dirty="0"/>
              <a:t>no mirror symmetry </a:t>
            </a:r>
            <a:r>
              <a:rPr lang="ru-RU" dirty="0"/>
              <a:t>–</a:t>
            </a:r>
            <a:r>
              <a:rPr lang="en-GB" dirty="0"/>
              <a:t> different values of poloidal magnetic field below and above the equator</a:t>
            </a:r>
            <a:r>
              <a:rPr lang="ru-RU" dirty="0"/>
              <a:t>; </a:t>
            </a:r>
            <a:r>
              <a:rPr lang="en-GB" b="1" dirty="0"/>
              <a:t>toroidal field amplification by rotation proceeds differently in different hemispheres </a:t>
            </a:r>
          </a:p>
          <a:p>
            <a:pPr algn="just"/>
            <a:endParaRPr lang="en-GB" b="1" dirty="0"/>
          </a:p>
          <a:p>
            <a:pPr algn="just"/>
            <a:r>
              <a:rPr lang="ru-RU" dirty="0"/>
              <a:t>4 – </a:t>
            </a:r>
            <a:r>
              <a:rPr lang="en-GB" dirty="0">
                <a:solidFill>
                  <a:srgbClr val="00B050"/>
                </a:solidFill>
              </a:rPr>
              <a:t>dipole + toroidal field </a:t>
            </a:r>
            <a:r>
              <a:rPr lang="ru-RU" dirty="0"/>
              <a:t>– </a:t>
            </a:r>
            <a:r>
              <a:rPr lang="en-GB" dirty="0"/>
              <a:t>no mirror symmetry </a:t>
            </a:r>
            <a:r>
              <a:rPr lang="ru-RU" dirty="0"/>
              <a:t>–</a:t>
            </a:r>
            <a:r>
              <a:rPr lang="en-GB" dirty="0"/>
              <a:t> </a:t>
            </a:r>
            <a:r>
              <a:rPr lang="en-GB" b="1" dirty="0"/>
              <a:t>winded</a:t>
            </a:r>
            <a:r>
              <a:rPr lang="en-GB" dirty="0"/>
              <a:t> azimuthal field is </a:t>
            </a:r>
            <a:r>
              <a:rPr lang="en-GB" b="1" dirty="0"/>
              <a:t>antisymmetric</a:t>
            </a:r>
            <a:r>
              <a:rPr lang="ru-RU" dirty="0"/>
              <a:t>,</a:t>
            </a:r>
            <a:r>
              <a:rPr lang="en-GB" dirty="0"/>
              <a:t> while a </a:t>
            </a:r>
            <a:r>
              <a:rPr lang="en-GB" b="1" dirty="0"/>
              <a:t>symmetric</a:t>
            </a:r>
            <a:r>
              <a:rPr lang="en-GB" dirty="0"/>
              <a:t> toroidal field in the progenitor core is </a:t>
            </a:r>
            <a:r>
              <a:rPr lang="en-GB" b="1" dirty="0"/>
              <a:t>amplified during collapse </a:t>
            </a:r>
            <a:r>
              <a:rPr lang="en-GB" dirty="0"/>
              <a:t>due to flux freezing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C81517-819B-9D27-CB37-C4E4A56F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584" y="1369071"/>
            <a:ext cx="2447925" cy="971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022FB-196A-B225-802D-78A5DD100C1D}"/>
              </a:ext>
            </a:extLst>
          </p:cNvPr>
          <p:cNvSpPr txBox="1"/>
          <p:nvPr/>
        </p:nvSpPr>
        <p:spPr>
          <a:xfrm>
            <a:off x="9790413" y="2441523"/>
            <a:ext cx="2208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MHD Rotational winding</a:t>
            </a:r>
          </a:p>
          <a:p>
            <a:pPr algn="ctr"/>
            <a:r>
              <a:rPr lang="en-GB" dirty="0"/>
              <a:t>(e.g. </a:t>
            </a:r>
            <a:r>
              <a:rPr lang="en-GB" dirty="0" err="1">
                <a:solidFill>
                  <a:srgbClr val="7030A0"/>
                </a:solidFill>
              </a:rPr>
              <a:t>Ardeljan</a:t>
            </a:r>
            <a:r>
              <a:rPr lang="en-GB" dirty="0">
                <a:solidFill>
                  <a:srgbClr val="7030A0"/>
                </a:solidFill>
              </a:rPr>
              <a:t> et al (2005)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Burrows et al (2007)</a:t>
            </a:r>
            <a:r>
              <a:rPr lang="en-GB" dirty="0"/>
              <a:t>)</a:t>
            </a:r>
            <a:r>
              <a:rPr lang="en-GB" b="1" dirty="0"/>
              <a:t> is proportional to poloidal field + gradient of an angular velocity </a:t>
            </a:r>
            <a:r>
              <a:rPr lang="el-GR" b="1" dirty="0"/>
              <a:t>Ω</a:t>
            </a:r>
            <a:r>
              <a:rPr lang="en-GB" b="1" dirty="0"/>
              <a:t> </a:t>
            </a:r>
            <a:r>
              <a:rPr lang="en-GB" dirty="0"/>
              <a:t>(additionally poloidal field could amplify through matter fallback and MRI)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367AB-6B6E-044E-E86B-4551F584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24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3F3F8B3C-B6F4-E917-9BAE-B931DDE79C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136525"/>
                <a:ext cx="10515600" cy="81713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GB" dirty="0"/>
                  <a:t>Simulated MRSN models of a rotating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35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star</a:t>
                </a:r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3F3F8B3C-B6F4-E917-9BAE-B931DDE79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136525"/>
                <a:ext cx="10515600" cy="817130"/>
              </a:xfrm>
              <a:blipFill>
                <a:blip r:embed="rId2"/>
                <a:stretch>
                  <a:fillRect l="-174" t="-10448" r="-232" b="-208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Объект 2">
            <a:extLst>
              <a:ext uri="{FF2B5EF4-FFF2-40B4-BE49-F238E27FC236}">
                <a16:creationId xmlns:a16="http://schemas.microsoft.com/office/drawing/2014/main" id="{F6932554-4A88-D65C-328C-289E813B9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336"/>
            <a:ext cx="3521364" cy="481921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16 models include three families of progenitor magnetic field configuration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</a:t>
            </a:r>
            <a:r>
              <a:rPr lang="en-GB" b="1" dirty="0"/>
              <a:t>DQ</a:t>
            </a:r>
            <a:r>
              <a:rPr lang="en-GB" dirty="0"/>
              <a:t> – equal strength dipole + quadrupole superposition </a:t>
            </a:r>
            <a:r>
              <a:rPr lang="ru-RU" b="1" dirty="0"/>
              <a:t>(</a:t>
            </a:r>
            <a:r>
              <a:rPr lang="en-US" b="1" dirty="0"/>
              <a:t>above equator “+”, below equator “–”)</a:t>
            </a:r>
            <a:endParaRPr lang="en-GB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</a:t>
            </a:r>
            <a:r>
              <a:rPr lang="en-GB" b="1" dirty="0"/>
              <a:t>Do</a:t>
            </a:r>
            <a:r>
              <a:rPr lang="en-GB" dirty="0"/>
              <a:t> – offset dipolar field </a:t>
            </a:r>
            <a:r>
              <a:rPr lang="en-GB" b="1" dirty="0"/>
              <a:t>(upstairs along the axis)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 </a:t>
            </a:r>
            <a:r>
              <a:rPr lang="en-GB" b="1" dirty="0"/>
              <a:t>DT</a:t>
            </a:r>
            <a:r>
              <a:rPr lang="en-GB" dirty="0"/>
              <a:t> – dipolar field + strong symmetric toroidal component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450BF9-4531-C9D6-B946-3FA6EFD7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8CC81-7F03-D6FF-F8C4-EC467E9B4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66" y="1016712"/>
            <a:ext cx="6889306" cy="4870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9DA53-B063-4E68-8501-915C4C305041}"/>
              </a:ext>
            </a:extLst>
          </p:cNvPr>
          <p:cNvSpPr txBox="1"/>
          <p:nvPr/>
        </p:nvSpPr>
        <p:spPr>
          <a:xfrm>
            <a:off x="1072055" y="6152235"/>
            <a:ext cx="607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Ref.: </a:t>
            </a:r>
            <a:r>
              <a:rPr lang="en-GB" dirty="0">
                <a:solidFill>
                  <a:schemeClr val="accent1"/>
                </a:solidFill>
              </a:rPr>
              <a:t>I.A. Kondratyev et al, Phys Rev D, 110 (8), 083025 (2024)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1E659-4407-40A7-7E56-F385418D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14"/>
            <a:ext cx="10515600" cy="1079494"/>
          </a:xfrm>
        </p:spPr>
        <p:txBody>
          <a:bodyPr/>
          <a:lstStyle/>
          <a:p>
            <a:pPr algn="ctr"/>
            <a:r>
              <a:rPr lang="en-GB" dirty="0"/>
              <a:t>Physics input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9BC6A32-8C0C-BC41-DDF4-8F34B2A22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2453" y="939626"/>
                <a:ext cx="5458992" cy="5781850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/>
                <a:r>
                  <a:rPr lang="en-GB" dirty="0"/>
                  <a:t>2D axisymmetric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type m:val="skw"/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ru-RU" dirty="0"/>
                  <a:t> </a:t>
                </a:r>
                <a:r>
                  <a:rPr lang="en-GB" dirty="0"/>
                  <a:t>non-relativistic ideal MHD with self-gravity</a:t>
                </a:r>
                <a:r>
                  <a:rPr lang="ru-RU" dirty="0"/>
                  <a:t> (</a:t>
                </a:r>
                <a:r>
                  <a:rPr lang="en-GB" dirty="0">
                    <a:solidFill>
                      <a:schemeClr val="accent1"/>
                    </a:solidFill>
                  </a:rPr>
                  <a:t>Mueller &amp; Steinmetz (1995)</a:t>
                </a:r>
                <a:r>
                  <a:rPr lang="en-GB" dirty="0"/>
                  <a:t>) + GR corrections</a:t>
                </a:r>
                <a:r>
                  <a:rPr lang="ru-RU" dirty="0"/>
                  <a:t> (</a:t>
                </a:r>
                <a:r>
                  <a:rPr lang="en-GB" dirty="0">
                    <a:solidFill>
                      <a:schemeClr val="accent2"/>
                    </a:solidFill>
                  </a:rPr>
                  <a:t>Marek et al (2006)</a:t>
                </a:r>
                <a:r>
                  <a:rPr lang="en-GB" dirty="0"/>
                  <a:t>)</a:t>
                </a:r>
                <a:endParaRPr lang="ru-RU" dirty="0"/>
              </a:p>
              <a:p>
                <a:pPr algn="just"/>
                <a:r>
                  <a:rPr lang="en-GB" dirty="0"/>
                  <a:t>Microphysical EOS</a:t>
                </a:r>
                <a:r>
                  <a:rPr lang="ru-RU" dirty="0"/>
                  <a:t>:</a:t>
                </a:r>
                <a:endParaRPr lang="en-US" dirty="0"/>
              </a:p>
              <a:p>
                <a:pPr lvl="1" algn="just"/>
                <a:r>
                  <a:rPr lang="en-GB" dirty="0"/>
                  <a:t>Shen EOS for baryons (</a:t>
                </a:r>
                <a:r>
                  <a:rPr lang="de-DE" dirty="0">
                    <a:solidFill>
                      <a:schemeClr val="accent1"/>
                    </a:solidFill>
                  </a:rPr>
                  <a:t>Shen et al (2011)</a:t>
                </a:r>
                <a:r>
                  <a:rPr lang="de-DE" dirty="0"/>
                  <a:t>)</a:t>
                </a:r>
              </a:p>
              <a:p>
                <a:pPr lvl="1" algn="just"/>
                <a:r>
                  <a:rPr lang="en-GB" dirty="0"/>
                  <a:t>electron-positron Fermi gas </a:t>
                </a:r>
              </a:p>
              <a:p>
                <a:pPr lvl="1" algn="just"/>
                <a:r>
                  <a:rPr lang="en-GB" dirty="0"/>
                  <a:t>black-body radiation</a:t>
                </a:r>
                <a:endParaRPr lang="ru-RU" dirty="0"/>
              </a:p>
              <a:p>
                <a:pPr algn="just"/>
                <a:r>
                  <a:rPr lang="en-GB" b="1" dirty="0"/>
                  <a:t>Neutrino physics </a:t>
                </a:r>
                <a:r>
                  <a:rPr lang="en-GB" dirty="0"/>
                  <a:t>description (electron/positron capture, cooling and heating) – based on a grey </a:t>
                </a:r>
                <a:r>
                  <a:rPr lang="en-GB" b="1" dirty="0" err="1"/>
                  <a:t>multiflavour</a:t>
                </a:r>
                <a:r>
                  <a:rPr lang="en-GB" b="1" dirty="0"/>
                  <a:t> cooling/leakage 1D scheme </a:t>
                </a:r>
                <a:r>
                  <a:rPr lang="en-GB" dirty="0"/>
                  <a:t>by </a:t>
                </a:r>
                <a:r>
                  <a:rPr lang="en-GB" dirty="0">
                    <a:solidFill>
                      <a:srgbClr val="7030A0"/>
                    </a:solidFill>
                  </a:rPr>
                  <a:t>O’Connor &amp; Ott (2010)</a:t>
                </a:r>
              </a:p>
              <a:p>
                <a:pPr lvl="1" algn="just"/>
                <a:r>
                  <a:rPr lang="en-GB" dirty="0"/>
                  <a:t>Neutrino diffusion for dense layers in the vicinity of the PNS</a:t>
                </a:r>
              </a:p>
              <a:p>
                <a:pPr lvl="1" algn="just"/>
                <a:r>
                  <a:rPr lang="en-GB" dirty="0"/>
                  <a:t>Free emission of neutrinos in outer parts of the SN envelope</a:t>
                </a:r>
              </a:p>
              <a:p>
                <a:pPr lvl="1" algn="just"/>
                <a:r>
                  <a:rPr lang="en-GB" dirty="0"/>
                  <a:t>Neutrino heating for optically thin medium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9BC6A32-8C0C-BC41-DDF4-8F34B2A22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2453" y="939626"/>
                <a:ext cx="5458992" cy="5781850"/>
              </a:xfrm>
              <a:blipFill>
                <a:blip r:embed="rId2"/>
                <a:stretch>
                  <a:fillRect l="-1674" t="-2318" r="-1897" b="-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DB370D-8552-5F0B-D9E8-D73061C5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17" y="1232283"/>
            <a:ext cx="6313984" cy="2871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B2DC6E-BC5A-28B2-5C0D-994AD4B42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835" y="4721069"/>
            <a:ext cx="3106132" cy="1017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329820-A474-AC71-A699-8DCFED6CDBBC}"/>
              </a:ext>
            </a:extLst>
          </p:cNvPr>
          <p:cNvSpPr txBox="1"/>
          <p:nvPr/>
        </p:nvSpPr>
        <p:spPr>
          <a:xfrm>
            <a:off x="7313346" y="4317848"/>
            <a:ext cx="303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Numerical induction equation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9EBCA7-4526-22EA-845A-F0F50E98461E}"/>
                  </a:ext>
                </a:extLst>
              </p:cNvPr>
              <p:cNvSpPr txBox="1"/>
              <p:nvPr/>
            </p:nvSpPr>
            <p:spPr>
              <a:xfrm>
                <a:off x="7046531" y="5772712"/>
                <a:ext cx="37714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Additional equation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dirty="0"/>
                  <a:t> cleaning </a:t>
                </a:r>
              </a:p>
              <a:p>
                <a:pPr algn="ctr"/>
                <a:r>
                  <a:rPr lang="en-GB" dirty="0"/>
                  <a:t>on the grid (</a:t>
                </a:r>
                <a:r>
                  <a:rPr lang="en-GB" dirty="0" err="1">
                    <a:solidFill>
                      <a:schemeClr val="accent1"/>
                    </a:solidFill>
                  </a:rPr>
                  <a:t>Dedner</a:t>
                </a:r>
                <a:r>
                  <a:rPr lang="en-GB" dirty="0">
                    <a:solidFill>
                      <a:schemeClr val="accent1"/>
                    </a:solidFill>
                  </a:rPr>
                  <a:t> et al (2002)</a:t>
                </a:r>
                <a:r>
                  <a:rPr lang="en-GB" dirty="0"/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9EBCA7-4526-22EA-845A-F0F50E984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531" y="5772712"/>
                <a:ext cx="3771418" cy="646331"/>
              </a:xfrm>
              <a:prstGeom prst="rect">
                <a:avLst/>
              </a:prstGeom>
              <a:blipFill>
                <a:blip r:embed="rId5"/>
                <a:stretch>
                  <a:fillRect l="-1131" t="-5660" r="-808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92A236-34F6-1E14-026F-911B5F54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F87-B283-4EC8-8D8D-1BA807B60C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3124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7477</TotalTime>
  <Words>3318</Words>
  <Application>Microsoft Office PowerPoint</Application>
  <PresentationFormat>Широкоэкранный</PresentationFormat>
  <Paragraphs>248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Wingdings</vt:lpstr>
      <vt:lpstr>Тема Office</vt:lpstr>
      <vt:lpstr>Эффект отдачи нейтронных звезд в магниторотационных сверхновых</vt:lpstr>
      <vt:lpstr>Core-collapse supernovae</vt:lpstr>
      <vt:lpstr>Linear velocities of NSs and SNe explosions</vt:lpstr>
      <vt:lpstr>Neutron star kicks distribution</vt:lpstr>
      <vt:lpstr>Core collapse supernovae: the mechanisms</vt:lpstr>
      <vt:lpstr>Aim of this study</vt:lpstr>
      <vt:lpstr>MHD asymmetry production</vt:lpstr>
      <vt:lpstr>Simulated MRSN models of a rotating 35M_⊙ star</vt:lpstr>
      <vt:lpstr>Physics input</vt:lpstr>
      <vt:lpstr>Initial conditions</vt:lpstr>
      <vt:lpstr>Numerical technique</vt:lpstr>
      <vt:lpstr>Diagnostic parameters for MR explosions and PNS kick velocity</vt:lpstr>
      <vt:lpstr>Results for DQ-models</vt:lpstr>
      <vt:lpstr>Results for Do-models</vt:lpstr>
      <vt:lpstr>Results for DQ- and Do-models</vt:lpstr>
      <vt:lpstr>Results for DT-models</vt:lpstr>
      <vt:lpstr>Results for DT-models</vt:lpstr>
      <vt:lpstr>Illustrations of explosions (if animations do not work)</vt:lpstr>
      <vt:lpstr>Dependence on the progenitor mass</vt:lpstr>
      <vt:lpstr>Dependence on the progenitor mass</vt:lpstr>
      <vt:lpstr>Further work on the way to 3D MRSN models</vt:lpstr>
      <vt:lpstr>Further work on neutrino supported NS kick </vt:lpstr>
      <vt:lpstr>Заключение</vt:lpstr>
      <vt:lpstr>Add.: Neutrino physics – leakage scheme</vt:lpstr>
      <vt:lpstr>Add.: Microprocesses with electron (anti-) neutrinos (O’Connor &amp; Ott (2010))</vt:lpstr>
      <vt:lpstr>Add.: Numerical technique – методы Годуновского типа</vt:lpstr>
      <vt:lpstr>Add.: MHD-test 1 – magnetized blast wave</vt:lpstr>
      <vt:lpstr>Add.: MHD-test 2 – Orszag-Tang vortex problem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Численное моделирование магниторотационной сверхновой с нарушением зеркальной симметрии</dc:title>
  <dc:creator>Ilya Kondratyev</dc:creator>
  <cp:lastModifiedBy>Ilya Kondratyev</cp:lastModifiedBy>
  <cp:revision>829</cp:revision>
  <dcterms:created xsi:type="dcterms:W3CDTF">2023-06-27T10:52:15Z</dcterms:created>
  <dcterms:modified xsi:type="dcterms:W3CDTF">2025-02-25T16:15:03Z</dcterms:modified>
</cp:coreProperties>
</file>